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72" r:id="rId2"/>
    <p:sldId id="268" r:id="rId3"/>
    <p:sldId id="267" r:id="rId4"/>
    <p:sldId id="271" r:id="rId5"/>
    <p:sldId id="270" r:id="rId6"/>
    <p:sldId id="260" r:id="rId7"/>
    <p:sldId id="262" r:id="rId8"/>
    <p:sldId id="266" r:id="rId9"/>
  </p:sldIdLst>
  <p:sldSz cx="11310938" cy="67960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E285"/>
    <a:srgbClr val="FF7171"/>
    <a:srgbClr val="000000"/>
    <a:srgbClr val="B35ACF"/>
    <a:srgbClr val="92BAEA"/>
    <a:srgbClr val="347FD8"/>
    <a:srgbClr val="FDD9A9"/>
    <a:srgbClr val="8CD4F8"/>
    <a:srgbClr val="FAB4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82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FCB322-A4A5-4348-AC37-6915BA2B2AE8}" type="doc">
      <dgm:prSet loTypeId="urn:microsoft.com/office/officeart/2005/8/layout/pyramid1" loCatId="pyramid" qsTypeId="urn:microsoft.com/office/officeart/2005/8/quickstyle/3d3" qsCatId="3D" csTypeId="urn:microsoft.com/office/officeart/2005/8/colors/accent1_4" csCatId="accent1" phldr="1"/>
      <dgm:spPr/>
    </dgm:pt>
    <dgm:pt modelId="{9B2EA241-FBBE-4CC5-9314-1F6D41791A1B}">
      <dgm:prSet phldrT="[Текст]" custT="1"/>
      <dgm:spPr/>
      <dgm:t>
        <a:bodyPr/>
        <a:lstStyle/>
        <a:p>
          <a:pPr algn="ctr"/>
          <a:r>
            <a:rPr lang="ru-RU" sz="2800" dirty="0">
              <a:solidFill>
                <a:schemeClr val="bg1"/>
              </a:solidFill>
              <a:latin typeface="Century Gothic" panose="020B0502020202020204" pitchFamily="34" charset="0"/>
            </a:rPr>
            <a:t>1</a:t>
          </a:r>
        </a:p>
      </dgm:t>
    </dgm:pt>
    <dgm:pt modelId="{34B643B7-7501-4AAC-AEB6-80E15C365B29}" type="parTrans" cxnId="{FB79E6F1-BB4C-41DB-9AE1-12B22DC4E9BD}">
      <dgm:prSet/>
      <dgm:spPr/>
      <dgm:t>
        <a:bodyPr/>
        <a:lstStyle/>
        <a:p>
          <a:endParaRPr lang="ru-RU"/>
        </a:p>
      </dgm:t>
    </dgm:pt>
    <dgm:pt modelId="{C0F15138-E632-4923-A346-0AB73178D1D7}" type="sibTrans" cxnId="{FB79E6F1-BB4C-41DB-9AE1-12B22DC4E9BD}">
      <dgm:prSet/>
      <dgm:spPr/>
      <dgm:t>
        <a:bodyPr/>
        <a:lstStyle/>
        <a:p>
          <a:endParaRPr lang="ru-RU"/>
        </a:p>
      </dgm:t>
    </dgm:pt>
    <dgm:pt modelId="{2D4E2478-A9D1-4996-9CEE-890E4ACEC753}">
      <dgm:prSet phldrT="[Текст]" custT="1"/>
      <dgm:spPr/>
      <dgm:t>
        <a:bodyPr/>
        <a:lstStyle/>
        <a:p>
          <a:pPr algn="r"/>
          <a:r>
            <a:rPr lang="ru-RU" sz="2800" dirty="0">
              <a:solidFill>
                <a:schemeClr val="bg1"/>
              </a:solidFill>
              <a:latin typeface="Century Gothic" panose="020B0502020202020204" pitchFamily="34" charset="0"/>
            </a:rPr>
            <a:t>7</a:t>
          </a:r>
        </a:p>
      </dgm:t>
    </dgm:pt>
    <dgm:pt modelId="{D4453942-92D8-4F48-AE96-4396BF9ABF08}" type="sibTrans" cxnId="{E7C4B243-F4F3-4922-84FF-DF5737AE90BB}">
      <dgm:prSet/>
      <dgm:spPr/>
      <dgm:t>
        <a:bodyPr/>
        <a:lstStyle/>
        <a:p>
          <a:endParaRPr lang="ru-RU"/>
        </a:p>
      </dgm:t>
    </dgm:pt>
    <dgm:pt modelId="{6CB9263F-C87E-4B49-A468-095E1D080EE2}" type="parTrans" cxnId="{E7C4B243-F4F3-4922-84FF-DF5737AE90BB}">
      <dgm:prSet/>
      <dgm:spPr/>
      <dgm:t>
        <a:bodyPr/>
        <a:lstStyle/>
        <a:p>
          <a:endParaRPr lang="ru-RU"/>
        </a:p>
      </dgm:t>
    </dgm:pt>
    <dgm:pt modelId="{6CE76C1C-EDD8-4A1E-99F8-EE16D9AE9221}">
      <dgm:prSet phldrT="[Текст]" custT="1"/>
      <dgm:spPr/>
      <dgm:t>
        <a:bodyPr/>
        <a:lstStyle/>
        <a:p>
          <a:pPr algn="r"/>
          <a:r>
            <a:rPr lang="ru-RU" sz="2800" dirty="0">
              <a:solidFill>
                <a:schemeClr val="bg1"/>
              </a:solidFill>
              <a:latin typeface="Century Gothic" panose="020B0502020202020204" pitchFamily="34" charset="0"/>
            </a:rPr>
            <a:t>2</a:t>
          </a:r>
        </a:p>
      </dgm:t>
    </dgm:pt>
    <dgm:pt modelId="{424B13E0-DC09-47E2-87CA-34A959CEC46C}" type="sibTrans" cxnId="{3D60D401-98EE-4A76-AC3B-314811186A3A}">
      <dgm:prSet/>
      <dgm:spPr/>
      <dgm:t>
        <a:bodyPr/>
        <a:lstStyle/>
        <a:p>
          <a:endParaRPr lang="ru-RU"/>
        </a:p>
      </dgm:t>
    </dgm:pt>
    <dgm:pt modelId="{D4E0DED5-A679-4AC6-92AF-03EB0A316ABD}" type="parTrans" cxnId="{3D60D401-98EE-4A76-AC3B-314811186A3A}">
      <dgm:prSet/>
      <dgm:spPr/>
      <dgm:t>
        <a:bodyPr/>
        <a:lstStyle/>
        <a:p>
          <a:endParaRPr lang="ru-RU"/>
        </a:p>
      </dgm:t>
    </dgm:pt>
    <dgm:pt modelId="{2385D133-FE23-47FC-8443-5893D9D97ED1}">
      <dgm:prSet phldrT="[Текст]" custT="1"/>
      <dgm:spPr/>
      <dgm:t>
        <a:bodyPr/>
        <a:lstStyle/>
        <a:p>
          <a:pPr algn="r"/>
          <a:r>
            <a:rPr lang="ru-RU" sz="2800" dirty="0">
              <a:solidFill>
                <a:schemeClr val="bg1"/>
              </a:solidFill>
              <a:latin typeface="Century Gothic" panose="020B0502020202020204" pitchFamily="34" charset="0"/>
            </a:rPr>
            <a:t>3</a:t>
          </a:r>
        </a:p>
      </dgm:t>
    </dgm:pt>
    <dgm:pt modelId="{45BBF207-EFCE-42D8-AD47-7F73A78511F2}" type="parTrans" cxnId="{40A2BD4F-F65F-4807-A618-8A10D683BCD1}">
      <dgm:prSet/>
      <dgm:spPr/>
      <dgm:t>
        <a:bodyPr/>
        <a:lstStyle/>
        <a:p>
          <a:endParaRPr lang="ru-RU"/>
        </a:p>
      </dgm:t>
    </dgm:pt>
    <dgm:pt modelId="{DCA56BE8-2D8F-406B-B69E-02B6940935FE}" type="sibTrans" cxnId="{40A2BD4F-F65F-4807-A618-8A10D683BCD1}">
      <dgm:prSet/>
      <dgm:spPr/>
      <dgm:t>
        <a:bodyPr/>
        <a:lstStyle/>
        <a:p>
          <a:endParaRPr lang="ru-RU"/>
        </a:p>
      </dgm:t>
    </dgm:pt>
    <dgm:pt modelId="{3C48C353-FB27-4E12-B921-925FFA861029}">
      <dgm:prSet phldrT="[Текст]" custT="1"/>
      <dgm:spPr/>
      <dgm:t>
        <a:bodyPr/>
        <a:lstStyle/>
        <a:p>
          <a:pPr algn="r"/>
          <a:r>
            <a:rPr lang="ru-RU" sz="2800" dirty="0">
              <a:solidFill>
                <a:schemeClr val="bg1"/>
              </a:solidFill>
              <a:latin typeface="Century Gothic" panose="020B0502020202020204" pitchFamily="34" charset="0"/>
            </a:rPr>
            <a:t>4</a:t>
          </a:r>
        </a:p>
      </dgm:t>
    </dgm:pt>
    <dgm:pt modelId="{C966ED39-8460-4102-83EE-F8E3F260D2F4}" type="parTrans" cxnId="{B602B62C-6A56-4039-8AD1-42815478FFF0}">
      <dgm:prSet/>
      <dgm:spPr/>
      <dgm:t>
        <a:bodyPr/>
        <a:lstStyle/>
        <a:p>
          <a:endParaRPr lang="ru-RU"/>
        </a:p>
      </dgm:t>
    </dgm:pt>
    <dgm:pt modelId="{D106317A-4D05-4D9E-A625-9623F553389F}" type="sibTrans" cxnId="{B602B62C-6A56-4039-8AD1-42815478FFF0}">
      <dgm:prSet/>
      <dgm:spPr/>
      <dgm:t>
        <a:bodyPr/>
        <a:lstStyle/>
        <a:p>
          <a:endParaRPr lang="ru-RU"/>
        </a:p>
      </dgm:t>
    </dgm:pt>
    <dgm:pt modelId="{9DC97BB4-E299-445E-A1B0-16F38C00A1F5}">
      <dgm:prSet phldrT="[Текст]" custT="1"/>
      <dgm:spPr/>
      <dgm:t>
        <a:bodyPr/>
        <a:lstStyle/>
        <a:p>
          <a:pPr algn="r"/>
          <a:r>
            <a:rPr lang="ru-RU" sz="2800" dirty="0">
              <a:solidFill>
                <a:schemeClr val="bg1"/>
              </a:solidFill>
              <a:latin typeface="Century Gothic" panose="020B0502020202020204" pitchFamily="34" charset="0"/>
            </a:rPr>
            <a:t>5</a:t>
          </a:r>
        </a:p>
      </dgm:t>
    </dgm:pt>
    <dgm:pt modelId="{386D7445-3F12-4EBA-A427-21EC993C733B}" type="parTrans" cxnId="{D6DD7881-66F0-4608-961A-C55513905E79}">
      <dgm:prSet/>
      <dgm:spPr/>
      <dgm:t>
        <a:bodyPr/>
        <a:lstStyle/>
        <a:p>
          <a:endParaRPr lang="ru-RU"/>
        </a:p>
      </dgm:t>
    </dgm:pt>
    <dgm:pt modelId="{C3EC4221-567B-48E0-813B-2A0BF59951EA}" type="sibTrans" cxnId="{D6DD7881-66F0-4608-961A-C55513905E79}">
      <dgm:prSet/>
      <dgm:spPr/>
      <dgm:t>
        <a:bodyPr/>
        <a:lstStyle/>
        <a:p>
          <a:endParaRPr lang="ru-RU"/>
        </a:p>
      </dgm:t>
    </dgm:pt>
    <dgm:pt modelId="{D2BEE080-F9F4-49E7-BBB8-3F58244B9751}">
      <dgm:prSet phldrT="[Текст]" custT="1"/>
      <dgm:spPr/>
      <dgm:t>
        <a:bodyPr/>
        <a:lstStyle/>
        <a:p>
          <a:pPr algn="r"/>
          <a:r>
            <a:rPr lang="ru-RU" sz="2800" dirty="0">
              <a:solidFill>
                <a:schemeClr val="bg1"/>
              </a:solidFill>
              <a:latin typeface="Century Gothic" panose="020B0502020202020204" pitchFamily="34" charset="0"/>
            </a:rPr>
            <a:t>6</a:t>
          </a:r>
        </a:p>
      </dgm:t>
    </dgm:pt>
    <dgm:pt modelId="{0D60FDFA-6BEA-40AC-85CD-101FB9E44513}" type="parTrans" cxnId="{0B803388-7310-45B9-9FD9-86301D1F00F1}">
      <dgm:prSet/>
      <dgm:spPr/>
      <dgm:t>
        <a:bodyPr/>
        <a:lstStyle/>
        <a:p>
          <a:endParaRPr lang="ru-RU"/>
        </a:p>
      </dgm:t>
    </dgm:pt>
    <dgm:pt modelId="{CB19E8CF-4838-4CE7-8117-E06EB4A3DD99}" type="sibTrans" cxnId="{0B803388-7310-45B9-9FD9-86301D1F00F1}">
      <dgm:prSet/>
      <dgm:spPr/>
      <dgm:t>
        <a:bodyPr/>
        <a:lstStyle/>
        <a:p>
          <a:endParaRPr lang="ru-RU"/>
        </a:p>
      </dgm:t>
    </dgm:pt>
    <dgm:pt modelId="{69806F32-5A7C-4EA2-ACF4-E3F5D30618A8}" type="pres">
      <dgm:prSet presAssocID="{63FCB322-A4A5-4348-AC37-6915BA2B2AE8}" presName="Name0" presStyleCnt="0">
        <dgm:presLayoutVars>
          <dgm:dir/>
          <dgm:animLvl val="lvl"/>
          <dgm:resizeHandles val="exact"/>
        </dgm:presLayoutVars>
      </dgm:prSet>
      <dgm:spPr/>
    </dgm:pt>
    <dgm:pt modelId="{2026ED6F-8A07-448A-A1D4-EF825EDA6185}" type="pres">
      <dgm:prSet presAssocID="{9B2EA241-FBBE-4CC5-9314-1F6D41791A1B}" presName="Name8" presStyleCnt="0"/>
      <dgm:spPr/>
    </dgm:pt>
    <dgm:pt modelId="{109132F5-DCA4-47C9-961E-8F81B819EF5A}" type="pres">
      <dgm:prSet presAssocID="{9B2EA241-FBBE-4CC5-9314-1F6D41791A1B}" presName="level" presStyleLbl="node1" presStyleIdx="0" presStyleCnt="7">
        <dgm:presLayoutVars>
          <dgm:chMax val="1"/>
          <dgm:bulletEnabled val="1"/>
        </dgm:presLayoutVars>
      </dgm:prSet>
      <dgm:spPr/>
    </dgm:pt>
    <dgm:pt modelId="{40529E51-86B4-42A0-AB9C-7B6894E36EE2}" type="pres">
      <dgm:prSet presAssocID="{9B2EA241-FBBE-4CC5-9314-1F6D41791A1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13DA90E-C660-4272-ACC1-10016616639B}" type="pres">
      <dgm:prSet presAssocID="{6CE76C1C-EDD8-4A1E-99F8-EE16D9AE9221}" presName="Name8" presStyleCnt="0"/>
      <dgm:spPr/>
    </dgm:pt>
    <dgm:pt modelId="{E624AFEC-4596-4FA7-975E-1629A0F5E069}" type="pres">
      <dgm:prSet presAssocID="{6CE76C1C-EDD8-4A1E-99F8-EE16D9AE9221}" presName="level" presStyleLbl="node1" presStyleIdx="1" presStyleCnt="7">
        <dgm:presLayoutVars>
          <dgm:chMax val="1"/>
          <dgm:bulletEnabled val="1"/>
        </dgm:presLayoutVars>
      </dgm:prSet>
      <dgm:spPr/>
    </dgm:pt>
    <dgm:pt modelId="{7458E453-3DF2-4015-B960-DB014A6AA201}" type="pres">
      <dgm:prSet presAssocID="{6CE76C1C-EDD8-4A1E-99F8-EE16D9AE922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E4F6EA0-91C5-474B-AA30-6FF9E2F006E8}" type="pres">
      <dgm:prSet presAssocID="{2385D133-FE23-47FC-8443-5893D9D97ED1}" presName="Name8" presStyleCnt="0"/>
      <dgm:spPr/>
    </dgm:pt>
    <dgm:pt modelId="{9EA48536-1EBE-4AF1-AD54-7ADD2D274D3A}" type="pres">
      <dgm:prSet presAssocID="{2385D133-FE23-47FC-8443-5893D9D97ED1}" presName="level" presStyleLbl="node1" presStyleIdx="2" presStyleCnt="7">
        <dgm:presLayoutVars>
          <dgm:chMax val="1"/>
          <dgm:bulletEnabled val="1"/>
        </dgm:presLayoutVars>
      </dgm:prSet>
      <dgm:spPr/>
    </dgm:pt>
    <dgm:pt modelId="{69E0FC5D-2A4F-405C-A542-AA14B0C35EED}" type="pres">
      <dgm:prSet presAssocID="{2385D133-FE23-47FC-8443-5893D9D97ED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250F246-9CC0-4D47-81BD-662C03B93BF2}" type="pres">
      <dgm:prSet presAssocID="{3C48C353-FB27-4E12-B921-925FFA861029}" presName="Name8" presStyleCnt="0"/>
      <dgm:spPr/>
    </dgm:pt>
    <dgm:pt modelId="{2224D131-760E-476A-AF9E-678B8E21C860}" type="pres">
      <dgm:prSet presAssocID="{3C48C353-FB27-4E12-B921-925FFA861029}" presName="level" presStyleLbl="node1" presStyleIdx="3" presStyleCnt="7">
        <dgm:presLayoutVars>
          <dgm:chMax val="1"/>
          <dgm:bulletEnabled val="1"/>
        </dgm:presLayoutVars>
      </dgm:prSet>
      <dgm:spPr/>
    </dgm:pt>
    <dgm:pt modelId="{ABE5FAC6-B4B0-4717-9F0D-F5A5B1FB26F9}" type="pres">
      <dgm:prSet presAssocID="{3C48C353-FB27-4E12-B921-925FFA86102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157B245-0E16-40EF-B0EB-894921D36F9B}" type="pres">
      <dgm:prSet presAssocID="{9DC97BB4-E299-445E-A1B0-16F38C00A1F5}" presName="Name8" presStyleCnt="0"/>
      <dgm:spPr/>
    </dgm:pt>
    <dgm:pt modelId="{66273FBB-1F44-4DA3-BCB4-E95C00B1FAFF}" type="pres">
      <dgm:prSet presAssocID="{9DC97BB4-E299-445E-A1B0-16F38C00A1F5}" presName="level" presStyleLbl="node1" presStyleIdx="4" presStyleCnt="7">
        <dgm:presLayoutVars>
          <dgm:chMax val="1"/>
          <dgm:bulletEnabled val="1"/>
        </dgm:presLayoutVars>
      </dgm:prSet>
      <dgm:spPr/>
    </dgm:pt>
    <dgm:pt modelId="{7AC609AA-9165-4B70-92C1-253C9BE35750}" type="pres">
      <dgm:prSet presAssocID="{9DC97BB4-E299-445E-A1B0-16F38C00A1F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65AA713-8604-448B-96FF-9697B5EB12C9}" type="pres">
      <dgm:prSet presAssocID="{D2BEE080-F9F4-49E7-BBB8-3F58244B9751}" presName="Name8" presStyleCnt="0"/>
      <dgm:spPr/>
    </dgm:pt>
    <dgm:pt modelId="{F437F158-FB6A-4C91-AF5A-C30D67BF6C67}" type="pres">
      <dgm:prSet presAssocID="{D2BEE080-F9F4-49E7-BBB8-3F58244B9751}" presName="level" presStyleLbl="node1" presStyleIdx="5" presStyleCnt="7">
        <dgm:presLayoutVars>
          <dgm:chMax val="1"/>
          <dgm:bulletEnabled val="1"/>
        </dgm:presLayoutVars>
      </dgm:prSet>
      <dgm:spPr/>
    </dgm:pt>
    <dgm:pt modelId="{8F07FF68-EBC6-4D9A-B03E-12DD994B3EE1}" type="pres">
      <dgm:prSet presAssocID="{D2BEE080-F9F4-49E7-BBB8-3F58244B975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46EFF11-454D-4EEE-A8CE-34184AE093D3}" type="pres">
      <dgm:prSet presAssocID="{2D4E2478-A9D1-4996-9CEE-890E4ACEC753}" presName="Name8" presStyleCnt="0"/>
      <dgm:spPr/>
    </dgm:pt>
    <dgm:pt modelId="{4D7316DC-A729-47F4-B609-E70004035CCF}" type="pres">
      <dgm:prSet presAssocID="{2D4E2478-A9D1-4996-9CEE-890E4ACEC753}" presName="level" presStyleLbl="node1" presStyleIdx="6" presStyleCnt="7" custLinFactNeighborX="-15578" custLinFactNeighborY="9031">
        <dgm:presLayoutVars>
          <dgm:chMax val="1"/>
          <dgm:bulletEnabled val="1"/>
        </dgm:presLayoutVars>
      </dgm:prSet>
      <dgm:spPr/>
    </dgm:pt>
    <dgm:pt modelId="{D942B18A-C31F-4D6A-A95C-0D1C08E030BB}" type="pres">
      <dgm:prSet presAssocID="{2D4E2478-A9D1-4996-9CEE-890E4ACEC753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3D60D401-98EE-4A76-AC3B-314811186A3A}" srcId="{63FCB322-A4A5-4348-AC37-6915BA2B2AE8}" destId="{6CE76C1C-EDD8-4A1E-99F8-EE16D9AE9221}" srcOrd="1" destOrd="0" parTransId="{D4E0DED5-A679-4AC6-92AF-03EB0A316ABD}" sibTransId="{424B13E0-DC09-47E2-87CA-34A959CEC46C}"/>
    <dgm:cxn modelId="{CA62BE05-5D2B-409F-9DDB-7ECD2CBC232E}" type="presOf" srcId="{2385D133-FE23-47FC-8443-5893D9D97ED1}" destId="{9EA48536-1EBE-4AF1-AD54-7ADD2D274D3A}" srcOrd="0" destOrd="0" presId="urn:microsoft.com/office/officeart/2005/8/layout/pyramid1"/>
    <dgm:cxn modelId="{D35B171B-8ABF-4B15-8910-3D5BB8ED3F10}" type="presOf" srcId="{3C48C353-FB27-4E12-B921-925FFA861029}" destId="{2224D131-760E-476A-AF9E-678B8E21C860}" srcOrd="0" destOrd="0" presId="urn:microsoft.com/office/officeart/2005/8/layout/pyramid1"/>
    <dgm:cxn modelId="{B602B62C-6A56-4039-8AD1-42815478FFF0}" srcId="{63FCB322-A4A5-4348-AC37-6915BA2B2AE8}" destId="{3C48C353-FB27-4E12-B921-925FFA861029}" srcOrd="3" destOrd="0" parTransId="{C966ED39-8460-4102-83EE-F8E3F260D2F4}" sibTransId="{D106317A-4D05-4D9E-A625-9623F553389F}"/>
    <dgm:cxn modelId="{93F9375F-1D20-4607-8F91-511E83A671D2}" type="presOf" srcId="{63FCB322-A4A5-4348-AC37-6915BA2B2AE8}" destId="{69806F32-5A7C-4EA2-ACF4-E3F5D30618A8}" srcOrd="0" destOrd="0" presId="urn:microsoft.com/office/officeart/2005/8/layout/pyramid1"/>
    <dgm:cxn modelId="{E7C4B243-F4F3-4922-84FF-DF5737AE90BB}" srcId="{63FCB322-A4A5-4348-AC37-6915BA2B2AE8}" destId="{2D4E2478-A9D1-4996-9CEE-890E4ACEC753}" srcOrd="6" destOrd="0" parTransId="{6CB9263F-C87E-4B49-A468-095E1D080EE2}" sibTransId="{D4453942-92D8-4F48-AE96-4396BF9ABF08}"/>
    <dgm:cxn modelId="{A6D89846-843F-48BD-9F6D-2BA020F8994C}" type="presOf" srcId="{9DC97BB4-E299-445E-A1B0-16F38C00A1F5}" destId="{66273FBB-1F44-4DA3-BCB4-E95C00B1FAFF}" srcOrd="0" destOrd="0" presId="urn:microsoft.com/office/officeart/2005/8/layout/pyramid1"/>
    <dgm:cxn modelId="{40A2BD4F-F65F-4807-A618-8A10D683BCD1}" srcId="{63FCB322-A4A5-4348-AC37-6915BA2B2AE8}" destId="{2385D133-FE23-47FC-8443-5893D9D97ED1}" srcOrd="2" destOrd="0" parTransId="{45BBF207-EFCE-42D8-AD47-7F73A78511F2}" sibTransId="{DCA56BE8-2D8F-406B-B69E-02B6940935FE}"/>
    <dgm:cxn modelId="{95F75170-7244-4A44-9A1B-8EA8737FB6BD}" type="presOf" srcId="{9B2EA241-FBBE-4CC5-9314-1F6D41791A1B}" destId="{40529E51-86B4-42A0-AB9C-7B6894E36EE2}" srcOrd="1" destOrd="0" presId="urn:microsoft.com/office/officeart/2005/8/layout/pyramid1"/>
    <dgm:cxn modelId="{5DE58473-DC3B-4468-B79B-2FDA58717B8D}" type="presOf" srcId="{3C48C353-FB27-4E12-B921-925FFA861029}" destId="{ABE5FAC6-B4B0-4717-9F0D-F5A5B1FB26F9}" srcOrd="1" destOrd="0" presId="urn:microsoft.com/office/officeart/2005/8/layout/pyramid1"/>
    <dgm:cxn modelId="{D6DD7881-66F0-4608-961A-C55513905E79}" srcId="{63FCB322-A4A5-4348-AC37-6915BA2B2AE8}" destId="{9DC97BB4-E299-445E-A1B0-16F38C00A1F5}" srcOrd="4" destOrd="0" parTransId="{386D7445-3F12-4EBA-A427-21EC993C733B}" sibTransId="{C3EC4221-567B-48E0-813B-2A0BF59951EA}"/>
    <dgm:cxn modelId="{980DD683-2803-4BE6-B1D9-6E8C4908D4B0}" type="presOf" srcId="{6CE76C1C-EDD8-4A1E-99F8-EE16D9AE9221}" destId="{E624AFEC-4596-4FA7-975E-1629A0F5E069}" srcOrd="0" destOrd="0" presId="urn:microsoft.com/office/officeart/2005/8/layout/pyramid1"/>
    <dgm:cxn modelId="{0B803388-7310-45B9-9FD9-86301D1F00F1}" srcId="{63FCB322-A4A5-4348-AC37-6915BA2B2AE8}" destId="{D2BEE080-F9F4-49E7-BBB8-3F58244B9751}" srcOrd="5" destOrd="0" parTransId="{0D60FDFA-6BEA-40AC-85CD-101FB9E44513}" sibTransId="{CB19E8CF-4838-4CE7-8117-E06EB4A3DD99}"/>
    <dgm:cxn modelId="{793AF78C-CB7E-4CD8-B255-34BF1AE04B4E}" type="presOf" srcId="{9B2EA241-FBBE-4CC5-9314-1F6D41791A1B}" destId="{109132F5-DCA4-47C9-961E-8F81B819EF5A}" srcOrd="0" destOrd="0" presId="urn:microsoft.com/office/officeart/2005/8/layout/pyramid1"/>
    <dgm:cxn modelId="{850C1F93-683F-460B-97B1-E9ED94802A65}" type="presOf" srcId="{2385D133-FE23-47FC-8443-5893D9D97ED1}" destId="{69E0FC5D-2A4F-405C-A542-AA14B0C35EED}" srcOrd="1" destOrd="0" presId="urn:microsoft.com/office/officeart/2005/8/layout/pyramid1"/>
    <dgm:cxn modelId="{5FF34BA0-5495-42D3-AA7C-C7A6BB218520}" type="presOf" srcId="{6CE76C1C-EDD8-4A1E-99F8-EE16D9AE9221}" destId="{7458E453-3DF2-4015-B960-DB014A6AA201}" srcOrd="1" destOrd="0" presId="urn:microsoft.com/office/officeart/2005/8/layout/pyramid1"/>
    <dgm:cxn modelId="{C1ED74BE-D69A-44AC-9047-43BD794B6855}" type="presOf" srcId="{2D4E2478-A9D1-4996-9CEE-890E4ACEC753}" destId="{D942B18A-C31F-4D6A-A95C-0D1C08E030BB}" srcOrd="1" destOrd="0" presId="urn:microsoft.com/office/officeart/2005/8/layout/pyramid1"/>
    <dgm:cxn modelId="{2480F6C9-0963-43B5-A941-6B7127681BF2}" type="presOf" srcId="{9DC97BB4-E299-445E-A1B0-16F38C00A1F5}" destId="{7AC609AA-9165-4B70-92C1-253C9BE35750}" srcOrd="1" destOrd="0" presId="urn:microsoft.com/office/officeart/2005/8/layout/pyramid1"/>
    <dgm:cxn modelId="{BAB843DD-9D3A-413B-9377-4EFD1AE89FF5}" type="presOf" srcId="{2D4E2478-A9D1-4996-9CEE-890E4ACEC753}" destId="{4D7316DC-A729-47F4-B609-E70004035CCF}" srcOrd="0" destOrd="0" presId="urn:microsoft.com/office/officeart/2005/8/layout/pyramid1"/>
    <dgm:cxn modelId="{AB6F59DF-8888-43EE-A553-624E505F92C5}" type="presOf" srcId="{D2BEE080-F9F4-49E7-BBB8-3F58244B9751}" destId="{F437F158-FB6A-4C91-AF5A-C30D67BF6C67}" srcOrd="0" destOrd="0" presId="urn:microsoft.com/office/officeart/2005/8/layout/pyramid1"/>
    <dgm:cxn modelId="{8C8FBAE5-BEDA-4ADE-9646-4A3DECCF4675}" type="presOf" srcId="{D2BEE080-F9F4-49E7-BBB8-3F58244B9751}" destId="{8F07FF68-EBC6-4D9A-B03E-12DD994B3EE1}" srcOrd="1" destOrd="0" presId="urn:microsoft.com/office/officeart/2005/8/layout/pyramid1"/>
    <dgm:cxn modelId="{FB79E6F1-BB4C-41DB-9AE1-12B22DC4E9BD}" srcId="{63FCB322-A4A5-4348-AC37-6915BA2B2AE8}" destId="{9B2EA241-FBBE-4CC5-9314-1F6D41791A1B}" srcOrd="0" destOrd="0" parTransId="{34B643B7-7501-4AAC-AEB6-80E15C365B29}" sibTransId="{C0F15138-E632-4923-A346-0AB73178D1D7}"/>
    <dgm:cxn modelId="{898775E6-6832-4490-B07C-725DDEBCD467}" type="presParOf" srcId="{69806F32-5A7C-4EA2-ACF4-E3F5D30618A8}" destId="{2026ED6F-8A07-448A-A1D4-EF825EDA6185}" srcOrd="0" destOrd="0" presId="urn:microsoft.com/office/officeart/2005/8/layout/pyramid1"/>
    <dgm:cxn modelId="{0F355289-A5C0-4E12-A02F-8DA09929E939}" type="presParOf" srcId="{2026ED6F-8A07-448A-A1D4-EF825EDA6185}" destId="{109132F5-DCA4-47C9-961E-8F81B819EF5A}" srcOrd="0" destOrd="0" presId="urn:microsoft.com/office/officeart/2005/8/layout/pyramid1"/>
    <dgm:cxn modelId="{A53B3B12-5298-467B-A053-10D451FA9362}" type="presParOf" srcId="{2026ED6F-8A07-448A-A1D4-EF825EDA6185}" destId="{40529E51-86B4-42A0-AB9C-7B6894E36EE2}" srcOrd="1" destOrd="0" presId="urn:microsoft.com/office/officeart/2005/8/layout/pyramid1"/>
    <dgm:cxn modelId="{FBCF1B35-95D2-4946-BF0C-7B4945A7D98D}" type="presParOf" srcId="{69806F32-5A7C-4EA2-ACF4-E3F5D30618A8}" destId="{313DA90E-C660-4272-ACC1-10016616639B}" srcOrd="1" destOrd="0" presId="urn:microsoft.com/office/officeart/2005/8/layout/pyramid1"/>
    <dgm:cxn modelId="{87084638-D33D-44B5-8577-2FD0E576B544}" type="presParOf" srcId="{313DA90E-C660-4272-ACC1-10016616639B}" destId="{E624AFEC-4596-4FA7-975E-1629A0F5E069}" srcOrd="0" destOrd="0" presId="urn:microsoft.com/office/officeart/2005/8/layout/pyramid1"/>
    <dgm:cxn modelId="{A7844C75-BB77-4EE0-9791-B2F96E61FD37}" type="presParOf" srcId="{313DA90E-C660-4272-ACC1-10016616639B}" destId="{7458E453-3DF2-4015-B960-DB014A6AA201}" srcOrd="1" destOrd="0" presId="urn:microsoft.com/office/officeart/2005/8/layout/pyramid1"/>
    <dgm:cxn modelId="{12612256-49F0-4FDE-ADE1-6785D19FD2DD}" type="presParOf" srcId="{69806F32-5A7C-4EA2-ACF4-E3F5D30618A8}" destId="{EE4F6EA0-91C5-474B-AA30-6FF9E2F006E8}" srcOrd="2" destOrd="0" presId="urn:microsoft.com/office/officeart/2005/8/layout/pyramid1"/>
    <dgm:cxn modelId="{A23AC9C5-F5F3-46AF-994F-2429B10928D9}" type="presParOf" srcId="{EE4F6EA0-91C5-474B-AA30-6FF9E2F006E8}" destId="{9EA48536-1EBE-4AF1-AD54-7ADD2D274D3A}" srcOrd="0" destOrd="0" presId="urn:microsoft.com/office/officeart/2005/8/layout/pyramid1"/>
    <dgm:cxn modelId="{8E3D4F94-CF9C-43B2-9692-0B36AD30624B}" type="presParOf" srcId="{EE4F6EA0-91C5-474B-AA30-6FF9E2F006E8}" destId="{69E0FC5D-2A4F-405C-A542-AA14B0C35EED}" srcOrd="1" destOrd="0" presId="urn:microsoft.com/office/officeart/2005/8/layout/pyramid1"/>
    <dgm:cxn modelId="{ED7F4817-277A-4D33-BE5B-CDB2FF84DC89}" type="presParOf" srcId="{69806F32-5A7C-4EA2-ACF4-E3F5D30618A8}" destId="{9250F246-9CC0-4D47-81BD-662C03B93BF2}" srcOrd="3" destOrd="0" presId="urn:microsoft.com/office/officeart/2005/8/layout/pyramid1"/>
    <dgm:cxn modelId="{648E8FC6-C742-4A22-BC39-25AD281A4867}" type="presParOf" srcId="{9250F246-9CC0-4D47-81BD-662C03B93BF2}" destId="{2224D131-760E-476A-AF9E-678B8E21C860}" srcOrd="0" destOrd="0" presId="urn:microsoft.com/office/officeart/2005/8/layout/pyramid1"/>
    <dgm:cxn modelId="{7B3C5C4F-B8B8-4E4F-BD82-8346A113979C}" type="presParOf" srcId="{9250F246-9CC0-4D47-81BD-662C03B93BF2}" destId="{ABE5FAC6-B4B0-4717-9F0D-F5A5B1FB26F9}" srcOrd="1" destOrd="0" presId="urn:microsoft.com/office/officeart/2005/8/layout/pyramid1"/>
    <dgm:cxn modelId="{92186B17-99B4-44B2-BD88-EAE9B7F4E0C8}" type="presParOf" srcId="{69806F32-5A7C-4EA2-ACF4-E3F5D30618A8}" destId="{1157B245-0E16-40EF-B0EB-894921D36F9B}" srcOrd="4" destOrd="0" presId="urn:microsoft.com/office/officeart/2005/8/layout/pyramid1"/>
    <dgm:cxn modelId="{E08B25CC-BA2F-42EC-89ED-CE73866935A5}" type="presParOf" srcId="{1157B245-0E16-40EF-B0EB-894921D36F9B}" destId="{66273FBB-1F44-4DA3-BCB4-E95C00B1FAFF}" srcOrd="0" destOrd="0" presId="urn:microsoft.com/office/officeart/2005/8/layout/pyramid1"/>
    <dgm:cxn modelId="{0C8561AB-43E1-4C2A-99DC-10C2E3FB5471}" type="presParOf" srcId="{1157B245-0E16-40EF-B0EB-894921D36F9B}" destId="{7AC609AA-9165-4B70-92C1-253C9BE35750}" srcOrd="1" destOrd="0" presId="urn:microsoft.com/office/officeart/2005/8/layout/pyramid1"/>
    <dgm:cxn modelId="{92C3C174-575F-4FAF-B6FA-DF7F40F8230C}" type="presParOf" srcId="{69806F32-5A7C-4EA2-ACF4-E3F5D30618A8}" destId="{465AA713-8604-448B-96FF-9697B5EB12C9}" srcOrd="5" destOrd="0" presId="urn:microsoft.com/office/officeart/2005/8/layout/pyramid1"/>
    <dgm:cxn modelId="{12B77AA8-D064-4EC6-A2EE-6F41A8F57686}" type="presParOf" srcId="{465AA713-8604-448B-96FF-9697B5EB12C9}" destId="{F437F158-FB6A-4C91-AF5A-C30D67BF6C67}" srcOrd="0" destOrd="0" presId="urn:microsoft.com/office/officeart/2005/8/layout/pyramid1"/>
    <dgm:cxn modelId="{C48DBAB0-440A-45C2-83C5-DB4E40194F1B}" type="presParOf" srcId="{465AA713-8604-448B-96FF-9697B5EB12C9}" destId="{8F07FF68-EBC6-4D9A-B03E-12DD994B3EE1}" srcOrd="1" destOrd="0" presId="urn:microsoft.com/office/officeart/2005/8/layout/pyramid1"/>
    <dgm:cxn modelId="{E491F2FF-B8D1-4571-BB5B-9AB80F59C721}" type="presParOf" srcId="{69806F32-5A7C-4EA2-ACF4-E3F5D30618A8}" destId="{846EFF11-454D-4EEE-A8CE-34184AE093D3}" srcOrd="6" destOrd="0" presId="urn:microsoft.com/office/officeart/2005/8/layout/pyramid1"/>
    <dgm:cxn modelId="{0B50BE88-9197-4315-B4F5-A1FFF21B564E}" type="presParOf" srcId="{846EFF11-454D-4EEE-A8CE-34184AE093D3}" destId="{4D7316DC-A729-47F4-B609-E70004035CCF}" srcOrd="0" destOrd="0" presId="urn:microsoft.com/office/officeart/2005/8/layout/pyramid1"/>
    <dgm:cxn modelId="{C2856C93-8780-49F2-A123-16CF7D5A2F0F}" type="presParOf" srcId="{846EFF11-454D-4EEE-A8CE-34184AE093D3}" destId="{D942B18A-C31F-4D6A-A95C-0D1C08E030B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9132F5-DCA4-47C9-961E-8F81B819EF5A}">
      <dsp:nvSpPr>
        <dsp:cNvPr id="0" name=""/>
        <dsp:cNvSpPr/>
      </dsp:nvSpPr>
      <dsp:spPr>
        <a:xfrm>
          <a:off x="3231696" y="0"/>
          <a:ext cx="1077232" cy="718154"/>
        </a:xfrm>
        <a:prstGeom prst="trapezoid">
          <a:avLst>
            <a:gd name="adj" fmla="val 7500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solidFill>
                <a:schemeClr val="bg1"/>
              </a:solidFill>
              <a:latin typeface="Century Gothic" panose="020B0502020202020204" pitchFamily="34" charset="0"/>
            </a:rPr>
            <a:t>1</a:t>
          </a:r>
        </a:p>
      </dsp:txBody>
      <dsp:txXfrm>
        <a:off x="3231696" y="0"/>
        <a:ext cx="1077232" cy="718154"/>
      </dsp:txXfrm>
    </dsp:sp>
    <dsp:sp modelId="{E624AFEC-4596-4FA7-975E-1629A0F5E069}">
      <dsp:nvSpPr>
        <dsp:cNvPr id="0" name=""/>
        <dsp:cNvSpPr/>
      </dsp:nvSpPr>
      <dsp:spPr>
        <a:xfrm>
          <a:off x="2693080" y="718154"/>
          <a:ext cx="2154464" cy="718154"/>
        </a:xfrm>
        <a:prstGeom prst="trapezoid">
          <a:avLst>
            <a:gd name="adj" fmla="val 75000"/>
          </a:avLst>
        </a:prstGeom>
        <a:solidFill>
          <a:schemeClr val="accent1">
            <a:shade val="50000"/>
            <a:hueOff val="114998"/>
            <a:satOff val="-2801"/>
            <a:lumOff val="1225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solidFill>
                <a:schemeClr val="bg1"/>
              </a:solidFill>
              <a:latin typeface="Century Gothic" panose="020B0502020202020204" pitchFamily="34" charset="0"/>
            </a:rPr>
            <a:t>2</a:t>
          </a:r>
        </a:p>
      </dsp:txBody>
      <dsp:txXfrm>
        <a:off x="3070111" y="718154"/>
        <a:ext cx="1400401" cy="718154"/>
      </dsp:txXfrm>
    </dsp:sp>
    <dsp:sp modelId="{9EA48536-1EBE-4AF1-AD54-7ADD2D274D3A}">
      <dsp:nvSpPr>
        <dsp:cNvPr id="0" name=""/>
        <dsp:cNvSpPr/>
      </dsp:nvSpPr>
      <dsp:spPr>
        <a:xfrm>
          <a:off x="2154464" y="1436309"/>
          <a:ext cx="3231696" cy="718154"/>
        </a:xfrm>
        <a:prstGeom prst="trapezoid">
          <a:avLst>
            <a:gd name="adj" fmla="val 75000"/>
          </a:avLst>
        </a:prstGeom>
        <a:solidFill>
          <a:schemeClr val="accent1">
            <a:shade val="50000"/>
            <a:hueOff val="229996"/>
            <a:satOff val="-5601"/>
            <a:lumOff val="2451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solidFill>
                <a:schemeClr val="bg1"/>
              </a:solidFill>
              <a:latin typeface="Century Gothic" panose="020B0502020202020204" pitchFamily="34" charset="0"/>
            </a:rPr>
            <a:t>3</a:t>
          </a:r>
        </a:p>
      </dsp:txBody>
      <dsp:txXfrm>
        <a:off x="2720011" y="1436309"/>
        <a:ext cx="2100602" cy="718154"/>
      </dsp:txXfrm>
    </dsp:sp>
    <dsp:sp modelId="{2224D131-760E-476A-AF9E-678B8E21C860}">
      <dsp:nvSpPr>
        <dsp:cNvPr id="0" name=""/>
        <dsp:cNvSpPr/>
      </dsp:nvSpPr>
      <dsp:spPr>
        <a:xfrm>
          <a:off x="1615848" y="2154464"/>
          <a:ext cx="4308928" cy="718154"/>
        </a:xfrm>
        <a:prstGeom prst="trapezoid">
          <a:avLst>
            <a:gd name="adj" fmla="val 75000"/>
          </a:avLst>
        </a:prstGeom>
        <a:solidFill>
          <a:schemeClr val="accent1">
            <a:shade val="50000"/>
            <a:hueOff val="344994"/>
            <a:satOff val="-8402"/>
            <a:lumOff val="3676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solidFill>
                <a:schemeClr val="bg1"/>
              </a:solidFill>
              <a:latin typeface="Century Gothic" panose="020B0502020202020204" pitchFamily="34" charset="0"/>
            </a:rPr>
            <a:t>4</a:t>
          </a:r>
        </a:p>
      </dsp:txBody>
      <dsp:txXfrm>
        <a:off x="2369910" y="2154464"/>
        <a:ext cx="2800803" cy="718154"/>
      </dsp:txXfrm>
    </dsp:sp>
    <dsp:sp modelId="{66273FBB-1F44-4DA3-BCB4-E95C00B1FAFF}">
      <dsp:nvSpPr>
        <dsp:cNvPr id="0" name=""/>
        <dsp:cNvSpPr/>
      </dsp:nvSpPr>
      <dsp:spPr>
        <a:xfrm>
          <a:off x="1077232" y="2872619"/>
          <a:ext cx="5386160" cy="718154"/>
        </a:xfrm>
        <a:prstGeom prst="trapezoid">
          <a:avLst>
            <a:gd name="adj" fmla="val 75000"/>
          </a:avLst>
        </a:prstGeom>
        <a:solidFill>
          <a:schemeClr val="accent1">
            <a:shade val="50000"/>
            <a:hueOff val="344994"/>
            <a:satOff val="-8402"/>
            <a:lumOff val="3676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solidFill>
                <a:schemeClr val="bg1"/>
              </a:solidFill>
              <a:latin typeface="Century Gothic" panose="020B0502020202020204" pitchFamily="34" charset="0"/>
            </a:rPr>
            <a:t>5</a:t>
          </a:r>
        </a:p>
      </dsp:txBody>
      <dsp:txXfrm>
        <a:off x="2019810" y="2872619"/>
        <a:ext cx="3501004" cy="718154"/>
      </dsp:txXfrm>
    </dsp:sp>
    <dsp:sp modelId="{F437F158-FB6A-4C91-AF5A-C30D67BF6C67}">
      <dsp:nvSpPr>
        <dsp:cNvPr id="0" name=""/>
        <dsp:cNvSpPr/>
      </dsp:nvSpPr>
      <dsp:spPr>
        <a:xfrm>
          <a:off x="538616" y="3590774"/>
          <a:ext cx="6463392" cy="718154"/>
        </a:xfrm>
        <a:prstGeom prst="trapezoid">
          <a:avLst>
            <a:gd name="adj" fmla="val 75000"/>
          </a:avLst>
        </a:prstGeom>
        <a:solidFill>
          <a:schemeClr val="accent1">
            <a:shade val="50000"/>
            <a:hueOff val="229996"/>
            <a:satOff val="-5601"/>
            <a:lumOff val="2451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solidFill>
                <a:schemeClr val="bg1"/>
              </a:solidFill>
              <a:latin typeface="Century Gothic" panose="020B0502020202020204" pitchFamily="34" charset="0"/>
            </a:rPr>
            <a:t>6</a:t>
          </a:r>
        </a:p>
      </dsp:txBody>
      <dsp:txXfrm>
        <a:off x="1669709" y="3590774"/>
        <a:ext cx="4201205" cy="718154"/>
      </dsp:txXfrm>
    </dsp:sp>
    <dsp:sp modelId="{4D7316DC-A729-47F4-B609-E70004035CCF}">
      <dsp:nvSpPr>
        <dsp:cNvPr id="0" name=""/>
        <dsp:cNvSpPr/>
      </dsp:nvSpPr>
      <dsp:spPr>
        <a:xfrm>
          <a:off x="0" y="4308929"/>
          <a:ext cx="7540625" cy="718154"/>
        </a:xfrm>
        <a:prstGeom prst="trapezoid">
          <a:avLst>
            <a:gd name="adj" fmla="val 75000"/>
          </a:avLst>
        </a:prstGeom>
        <a:solidFill>
          <a:schemeClr val="accent1">
            <a:shade val="50000"/>
            <a:hueOff val="114998"/>
            <a:satOff val="-2801"/>
            <a:lumOff val="1225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solidFill>
                <a:schemeClr val="bg1"/>
              </a:solidFill>
              <a:latin typeface="Century Gothic" panose="020B0502020202020204" pitchFamily="34" charset="0"/>
            </a:rPr>
            <a:t>7</a:t>
          </a:r>
        </a:p>
      </dsp:txBody>
      <dsp:txXfrm>
        <a:off x="1319609" y="4308929"/>
        <a:ext cx="4901406" cy="718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3867" y="1112231"/>
            <a:ext cx="8483204" cy="2366045"/>
          </a:xfrm>
        </p:spPr>
        <p:txBody>
          <a:bodyPr anchor="b"/>
          <a:lstStyle>
            <a:lvl1pPr algn="ctr">
              <a:defRPr sz="5566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3867" y="3569520"/>
            <a:ext cx="8483204" cy="1640814"/>
          </a:xfrm>
        </p:spPr>
        <p:txBody>
          <a:bodyPr/>
          <a:lstStyle>
            <a:lvl1pPr marL="0" indent="0" algn="ctr">
              <a:buNone/>
              <a:defRPr sz="2226"/>
            </a:lvl1pPr>
            <a:lvl2pPr marL="424144" indent="0" algn="ctr">
              <a:buNone/>
              <a:defRPr sz="1855"/>
            </a:lvl2pPr>
            <a:lvl3pPr marL="848289" indent="0" algn="ctr">
              <a:buNone/>
              <a:defRPr sz="1670"/>
            </a:lvl3pPr>
            <a:lvl4pPr marL="1272433" indent="0" algn="ctr">
              <a:buNone/>
              <a:defRPr sz="1484"/>
            </a:lvl4pPr>
            <a:lvl5pPr marL="1696578" indent="0" algn="ctr">
              <a:buNone/>
              <a:defRPr sz="1484"/>
            </a:lvl5pPr>
            <a:lvl6pPr marL="2120722" indent="0" algn="ctr">
              <a:buNone/>
              <a:defRPr sz="1484"/>
            </a:lvl6pPr>
            <a:lvl7pPr marL="2544867" indent="0" algn="ctr">
              <a:buNone/>
              <a:defRPr sz="1484"/>
            </a:lvl7pPr>
            <a:lvl8pPr marL="2969011" indent="0" algn="ctr">
              <a:buNone/>
              <a:defRPr sz="1484"/>
            </a:lvl8pPr>
            <a:lvl9pPr marL="3393156" indent="0" algn="ctr">
              <a:buNone/>
              <a:defRPr sz="148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91327-71DB-4503-9DE7-D875F6348A84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BB29-8721-46D4-A7B8-9C4276CCE3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117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91327-71DB-4503-9DE7-D875F6348A84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BB29-8721-46D4-A7B8-9C4276CCE3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974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94390" y="361829"/>
            <a:ext cx="2438921" cy="575937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7627" y="361829"/>
            <a:ext cx="7175376" cy="575937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91327-71DB-4503-9DE7-D875F6348A84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BB29-8721-46D4-A7B8-9C4276CCE3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291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91327-71DB-4503-9DE7-D875F6348A84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BB29-8721-46D4-A7B8-9C4276CCE3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431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736" y="1694304"/>
            <a:ext cx="9755684" cy="2826983"/>
          </a:xfrm>
        </p:spPr>
        <p:txBody>
          <a:bodyPr anchor="b"/>
          <a:lstStyle>
            <a:lvl1pPr>
              <a:defRPr sz="5566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1736" y="4548031"/>
            <a:ext cx="9755684" cy="1486644"/>
          </a:xfrm>
        </p:spPr>
        <p:txBody>
          <a:bodyPr/>
          <a:lstStyle>
            <a:lvl1pPr marL="0" indent="0">
              <a:buNone/>
              <a:defRPr sz="2226">
                <a:solidFill>
                  <a:schemeClr val="tx1">
                    <a:tint val="75000"/>
                  </a:schemeClr>
                </a:solidFill>
              </a:defRPr>
            </a:lvl1pPr>
            <a:lvl2pPr marL="424144" indent="0">
              <a:buNone/>
              <a:defRPr sz="1855">
                <a:solidFill>
                  <a:schemeClr val="tx1">
                    <a:tint val="75000"/>
                  </a:schemeClr>
                </a:solidFill>
              </a:defRPr>
            </a:lvl2pPr>
            <a:lvl3pPr marL="848289" indent="0">
              <a:buNone/>
              <a:defRPr sz="1670">
                <a:solidFill>
                  <a:schemeClr val="tx1">
                    <a:tint val="75000"/>
                  </a:schemeClr>
                </a:solidFill>
              </a:defRPr>
            </a:lvl3pPr>
            <a:lvl4pPr marL="1272433" indent="0">
              <a:buNone/>
              <a:defRPr sz="1484">
                <a:solidFill>
                  <a:schemeClr val="tx1">
                    <a:tint val="75000"/>
                  </a:schemeClr>
                </a:solidFill>
              </a:defRPr>
            </a:lvl4pPr>
            <a:lvl5pPr marL="1696578" indent="0">
              <a:buNone/>
              <a:defRPr sz="1484">
                <a:solidFill>
                  <a:schemeClr val="tx1">
                    <a:tint val="75000"/>
                  </a:schemeClr>
                </a:solidFill>
              </a:defRPr>
            </a:lvl5pPr>
            <a:lvl6pPr marL="2120722" indent="0">
              <a:buNone/>
              <a:defRPr sz="1484">
                <a:solidFill>
                  <a:schemeClr val="tx1">
                    <a:tint val="75000"/>
                  </a:schemeClr>
                </a:solidFill>
              </a:defRPr>
            </a:lvl6pPr>
            <a:lvl7pPr marL="2544867" indent="0">
              <a:buNone/>
              <a:defRPr sz="1484">
                <a:solidFill>
                  <a:schemeClr val="tx1">
                    <a:tint val="75000"/>
                  </a:schemeClr>
                </a:solidFill>
              </a:defRPr>
            </a:lvl7pPr>
            <a:lvl8pPr marL="2969011" indent="0">
              <a:buNone/>
              <a:defRPr sz="1484">
                <a:solidFill>
                  <a:schemeClr val="tx1">
                    <a:tint val="75000"/>
                  </a:schemeClr>
                </a:solidFill>
              </a:defRPr>
            </a:lvl8pPr>
            <a:lvl9pPr marL="3393156" indent="0">
              <a:buNone/>
              <a:defRPr sz="14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91327-71DB-4503-9DE7-D875F6348A84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BB29-8721-46D4-A7B8-9C4276CCE3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37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627" y="1809144"/>
            <a:ext cx="4807149" cy="431205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26162" y="1809144"/>
            <a:ext cx="4807149" cy="431205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91327-71DB-4503-9DE7-D875F6348A84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BB29-8721-46D4-A7B8-9C4276CCE3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881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100" y="361829"/>
            <a:ext cx="9755684" cy="131359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100" y="1665986"/>
            <a:ext cx="4785057" cy="816474"/>
          </a:xfrm>
        </p:spPr>
        <p:txBody>
          <a:bodyPr anchor="b"/>
          <a:lstStyle>
            <a:lvl1pPr marL="0" indent="0">
              <a:buNone/>
              <a:defRPr sz="2226" b="1"/>
            </a:lvl1pPr>
            <a:lvl2pPr marL="424144" indent="0">
              <a:buNone/>
              <a:defRPr sz="1855" b="1"/>
            </a:lvl2pPr>
            <a:lvl3pPr marL="848289" indent="0">
              <a:buNone/>
              <a:defRPr sz="1670" b="1"/>
            </a:lvl3pPr>
            <a:lvl4pPr marL="1272433" indent="0">
              <a:buNone/>
              <a:defRPr sz="1484" b="1"/>
            </a:lvl4pPr>
            <a:lvl5pPr marL="1696578" indent="0">
              <a:buNone/>
              <a:defRPr sz="1484" b="1"/>
            </a:lvl5pPr>
            <a:lvl6pPr marL="2120722" indent="0">
              <a:buNone/>
              <a:defRPr sz="1484" b="1"/>
            </a:lvl6pPr>
            <a:lvl7pPr marL="2544867" indent="0">
              <a:buNone/>
              <a:defRPr sz="1484" b="1"/>
            </a:lvl7pPr>
            <a:lvl8pPr marL="2969011" indent="0">
              <a:buNone/>
              <a:defRPr sz="1484" b="1"/>
            </a:lvl8pPr>
            <a:lvl9pPr marL="3393156" indent="0">
              <a:buNone/>
              <a:defRPr sz="148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100" y="2482460"/>
            <a:ext cx="4785057" cy="36513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26162" y="1665986"/>
            <a:ext cx="4808622" cy="816474"/>
          </a:xfrm>
        </p:spPr>
        <p:txBody>
          <a:bodyPr anchor="b"/>
          <a:lstStyle>
            <a:lvl1pPr marL="0" indent="0">
              <a:buNone/>
              <a:defRPr sz="2226" b="1"/>
            </a:lvl1pPr>
            <a:lvl2pPr marL="424144" indent="0">
              <a:buNone/>
              <a:defRPr sz="1855" b="1"/>
            </a:lvl2pPr>
            <a:lvl3pPr marL="848289" indent="0">
              <a:buNone/>
              <a:defRPr sz="1670" b="1"/>
            </a:lvl3pPr>
            <a:lvl4pPr marL="1272433" indent="0">
              <a:buNone/>
              <a:defRPr sz="1484" b="1"/>
            </a:lvl4pPr>
            <a:lvl5pPr marL="1696578" indent="0">
              <a:buNone/>
              <a:defRPr sz="1484" b="1"/>
            </a:lvl5pPr>
            <a:lvl6pPr marL="2120722" indent="0">
              <a:buNone/>
              <a:defRPr sz="1484" b="1"/>
            </a:lvl6pPr>
            <a:lvl7pPr marL="2544867" indent="0">
              <a:buNone/>
              <a:defRPr sz="1484" b="1"/>
            </a:lvl7pPr>
            <a:lvl8pPr marL="2969011" indent="0">
              <a:buNone/>
              <a:defRPr sz="1484" b="1"/>
            </a:lvl8pPr>
            <a:lvl9pPr marL="3393156" indent="0">
              <a:buNone/>
              <a:defRPr sz="148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26162" y="2482460"/>
            <a:ext cx="4808622" cy="36513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91327-71DB-4503-9DE7-D875F6348A84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BB29-8721-46D4-A7B8-9C4276CCE3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669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91327-71DB-4503-9DE7-D875F6348A84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BB29-8721-46D4-A7B8-9C4276CCE3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225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91327-71DB-4503-9DE7-D875F6348A84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BB29-8721-46D4-A7B8-9C4276CCE3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481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100" y="453072"/>
            <a:ext cx="3648072" cy="1585754"/>
          </a:xfrm>
        </p:spPr>
        <p:txBody>
          <a:bodyPr anchor="b"/>
          <a:lstStyle>
            <a:lvl1pPr>
              <a:defRPr sz="296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8622" y="978511"/>
            <a:ext cx="5726162" cy="4829627"/>
          </a:xfrm>
        </p:spPr>
        <p:txBody>
          <a:bodyPr/>
          <a:lstStyle>
            <a:lvl1pPr>
              <a:defRPr sz="2969"/>
            </a:lvl1pPr>
            <a:lvl2pPr>
              <a:defRPr sz="2598"/>
            </a:lvl2pPr>
            <a:lvl3pPr>
              <a:defRPr sz="2226"/>
            </a:lvl3pPr>
            <a:lvl4pPr>
              <a:defRPr sz="1855"/>
            </a:lvl4pPr>
            <a:lvl5pPr>
              <a:defRPr sz="1855"/>
            </a:lvl5pPr>
            <a:lvl6pPr>
              <a:defRPr sz="1855"/>
            </a:lvl6pPr>
            <a:lvl7pPr>
              <a:defRPr sz="1855"/>
            </a:lvl7pPr>
            <a:lvl8pPr>
              <a:defRPr sz="1855"/>
            </a:lvl8pPr>
            <a:lvl9pPr>
              <a:defRPr sz="185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100" y="2038826"/>
            <a:ext cx="3648072" cy="3777178"/>
          </a:xfrm>
        </p:spPr>
        <p:txBody>
          <a:bodyPr/>
          <a:lstStyle>
            <a:lvl1pPr marL="0" indent="0">
              <a:buNone/>
              <a:defRPr sz="1484"/>
            </a:lvl1pPr>
            <a:lvl2pPr marL="424144" indent="0">
              <a:buNone/>
              <a:defRPr sz="1299"/>
            </a:lvl2pPr>
            <a:lvl3pPr marL="848289" indent="0">
              <a:buNone/>
              <a:defRPr sz="1113"/>
            </a:lvl3pPr>
            <a:lvl4pPr marL="1272433" indent="0">
              <a:buNone/>
              <a:defRPr sz="928"/>
            </a:lvl4pPr>
            <a:lvl5pPr marL="1696578" indent="0">
              <a:buNone/>
              <a:defRPr sz="928"/>
            </a:lvl5pPr>
            <a:lvl6pPr marL="2120722" indent="0">
              <a:buNone/>
              <a:defRPr sz="928"/>
            </a:lvl6pPr>
            <a:lvl7pPr marL="2544867" indent="0">
              <a:buNone/>
              <a:defRPr sz="928"/>
            </a:lvl7pPr>
            <a:lvl8pPr marL="2969011" indent="0">
              <a:buNone/>
              <a:defRPr sz="928"/>
            </a:lvl8pPr>
            <a:lvl9pPr marL="3393156" indent="0">
              <a:buNone/>
              <a:defRPr sz="92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91327-71DB-4503-9DE7-D875F6348A84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BB29-8721-46D4-A7B8-9C4276CCE3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223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100" y="453072"/>
            <a:ext cx="3648072" cy="1585754"/>
          </a:xfrm>
        </p:spPr>
        <p:txBody>
          <a:bodyPr anchor="b"/>
          <a:lstStyle>
            <a:lvl1pPr>
              <a:defRPr sz="296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08622" y="978511"/>
            <a:ext cx="5726162" cy="4829627"/>
          </a:xfrm>
        </p:spPr>
        <p:txBody>
          <a:bodyPr anchor="t"/>
          <a:lstStyle>
            <a:lvl1pPr marL="0" indent="0">
              <a:buNone/>
              <a:defRPr sz="2969"/>
            </a:lvl1pPr>
            <a:lvl2pPr marL="424144" indent="0">
              <a:buNone/>
              <a:defRPr sz="2598"/>
            </a:lvl2pPr>
            <a:lvl3pPr marL="848289" indent="0">
              <a:buNone/>
              <a:defRPr sz="2226"/>
            </a:lvl3pPr>
            <a:lvl4pPr marL="1272433" indent="0">
              <a:buNone/>
              <a:defRPr sz="1855"/>
            </a:lvl4pPr>
            <a:lvl5pPr marL="1696578" indent="0">
              <a:buNone/>
              <a:defRPr sz="1855"/>
            </a:lvl5pPr>
            <a:lvl6pPr marL="2120722" indent="0">
              <a:buNone/>
              <a:defRPr sz="1855"/>
            </a:lvl6pPr>
            <a:lvl7pPr marL="2544867" indent="0">
              <a:buNone/>
              <a:defRPr sz="1855"/>
            </a:lvl7pPr>
            <a:lvl8pPr marL="2969011" indent="0">
              <a:buNone/>
              <a:defRPr sz="1855"/>
            </a:lvl8pPr>
            <a:lvl9pPr marL="3393156" indent="0">
              <a:buNone/>
              <a:defRPr sz="185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100" y="2038826"/>
            <a:ext cx="3648072" cy="3777178"/>
          </a:xfrm>
        </p:spPr>
        <p:txBody>
          <a:bodyPr/>
          <a:lstStyle>
            <a:lvl1pPr marL="0" indent="0">
              <a:buNone/>
              <a:defRPr sz="1484"/>
            </a:lvl1pPr>
            <a:lvl2pPr marL="424144" indent="0">
              <a:buNone/>
              <a:defRPr sz="1299"/>
            </a:lvl2pPr>
            <a:lvl3pPr marL="848289" indent="0">
              <a:buNone/>
              <a:defRPr sz="1113"/>
            </a:lvl3pPr>
            <a:lvl4pPr marL="1272433" indent="0">
              <a:buNone/>
              <a:defRPr sz="928"/>
            </a:lvl4pPr>
            <a:lvl5pPr marL="1696578" indent="0">
              <a:buNone/>
              <a:defRPr sz="928"/>
            </a:lvl5pPr>
            <a:lvl6pPr marL="2120722" indent="0">
              <a:buNone/>
              <a:defRPr sz="928"/>
            </a:lvl6pPr>
            <a:lvl7pPr marL="2544867" indent="0">
              <a:buNone/>
              <a:defRPr sz="928"/>
            </a:lvl7pPr>
            <a:lvl8pPr marL="2969011" indent="0">
              <a:buNone/>
              <a:defRPr sz="928"/>
            </a:lvl8pPr>
            <a:lvl9pPr marL="3393156" indent="0">
              <a:buNone/>
              <a:defRPr sz="92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91327-71DB-4503-9DE7-D875F6348A84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BB29-8721-46D4-A7B8-9C4276CCE3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869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627" y="361829"/>
            <a:ext cx="9755684" cy="13135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627" y="1809144"/>
            <a:ext cx="9755684" cy="4312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627" y="6298967"/>
            <a:ext cx="2544961" cy="3618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91327-71DB-4503-9DE7-D875F6348A84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6748" y="6298967"/>
            <a:ext cx="3817442" cy="3618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88350" y="6298967"/>
            <a:ext cx="2544961" cy="3618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CBB29-8721-46D4-A7B8-9C4276CCE3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459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848289" rtl="0" eaLnBrk="1" latinLnBrk="0" hangingPunct="1">
        <a:lnSpc>
          <a:spcPct val="90000"/>
        </a:lnSpc>
        <a:spcBef>
          <a:spcPct val="0"/>
        </a:spcBef>
        <a:buNone/>
        <a:defRPr sz="408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2072" indent="-212072" algn="l" defTabSz="848289" rtl="0" eaLnBrk="1" latinLnBrk="0" hangingPunct="1">
        <a:lnSpc>
          <a:spcPct val="90000"/>
        </a:lnSpc>
        <a:spcBef>
          <a:spcPts val="928"/>
        </a:spcBef>
        <a:buFont typeface="Arial" panose="020B0604020202020204" pitchFamily="34" charset="0"/>
        <a:buChar char="•"/>
        <a:defRPr sz="2598" kern="1200">
          <a:solidFill>
            <a:schemeClr val="tx1"/>
          </a:solidFill>
          <a:latin typeface="+mn-lt"/>
          <a:ea typeface="+mn-ea"/>
          <a:cs typeface="+mn-cs"/>
        </a:defRPr>
      </a:lvl1pPr>
      <a:lvl2pPr marL="636217" indent="-212072" algn="l" defTabSz="848289" rtl="0" eaLnBrk="1" latinLnBrk="0" hangingPunct="1">
        <a:lnSpc>
          <a:spcPct val="90000"/>
        </a:lnSpc>
        <a:spcBef>
          <a:spcPts val="464"/>
        </a:spcBef>
        <a:buFont typeface="Arial" panose="020B0604020202020204" pitchFamily="34" charset="0"/>
        <a:buChar char="•"/>
        <a:defRPr sz="2226" kern="1200">
          <a:solidFill>
            <a:schemeClr val="tx1"/>
          </a:solidFill>
          <a:latin typeface="+mn-lt"/>
          <a:ea typeface="+mn-ea"/>
          <a:cs typeface="+mn-cs"/>
        </a:defRPr>
      </a:lvl2pPr>
      <a:lvl3pPr marL="1060361" indent="-212072" algn="l" defTabSz="848289" rtl="0" eaLnBrk="1" latinLnBrk="0" hangingPunct="1">
        <a:lnSpc>
          <a:spcPct val="90000"/>
        </a:lnSpc>
        <a:spcBef>
          <a:spcPts val="464"/>
        </a:spcBef>
        <a:buFont typeface="Arial" panose="020B0604020202020204" pitchFamily="34" charset="0"/>
        <a:buChar char="•"/>
        <a:defRPr sz="1855" kern="1200">
          <a:solidFill>
            <a:schemeClr val="tx1"/>
          </a:solidFill>
          <a:latin typeface="+mn-lt"/>
          <a:ea typeface="+mn-ea"/>
          <a:cs typeface="+mn-cs"/>
        </a:defRPr>
      </a:lvl3pPr>
      <a:lvl4pPr marL="1484506" indent="-212072" algn="l" defTabSz="848289" rtl="0" eaLnBrk="1" latinLnBrk="0" hangingPunct="1">
        <a:lnSpc>
          <a:spcPct val="90000"/>
        </a:lnSpc>
        <a:spcBef>
          <a:spcPts val="464"/>
        </a:spcBef>
        <a:buFont typeface="Arial" panose="020B0604020202020204" pitchFamily="34" charset="0"/>
        <a:buChar char="•"/>
        <a:defRPr sz="1670" kern="1200">
          <a:solidFill>
            <a:schemeClr val="tx1"/>
          </a:solidFill>
          <a:latin typeface="+mn-lt"/>
          <a:ea typeface="+mn-ea"/>
          <a:cs typeface="+mn-cs"/>
        </a:defRPr>
      </a:lvl4pPr>
      <a:lvl5pPr marL="1908650" indent="-212072" algn="l" defTabSz="848289" rtl="0" eaLnBrk="1" latinLnBrk="0" hangingPunct="1">
        <a:lnSpc>
          <a:spcPct val="90000"/>
        </a:lnSpc>
        <a:spcBef>
          <a:spcPts val="464"/>
        </a:spcBef>
        <a:buFont typeface="Arial" panose="020B0604020202020204" pitchFamily="34" charset="0"/>
        <a:buChar char="•"/>
        <a:defRPr sz="1670" kern="1200">
          <a:solidFill>
            <a:schemeClr val="tx1"/>
          </a:solidFill>
          <a:latin typeface="+mn-lt"/>
          <a:ea typeface="+mn-ea"/>
          <a:cs typeface="+mn-cs"/>
        </a:defRPr>
      </a:lvl5pPr>
      <a:lvl6pPr marL="2332794" indent="-212072" algn="l" defTabSz="848289" rtl="0" eaLnBrk="1" latinLnBrk="0" hangingPunct="1">
        <a:lnSpc>
          <a:spcPct val="90000"/>
        </a:lnSpc>
        <a:spcBef>
          <a:spcPts val="464"/>
        </a:spcBef>
        <a:buFont typeface="Arial" panose="020B0604020202020204" pitchFamily="34" charset="0"/>
        <a:buChar char="•"/>
        <a:defRPr sz="1670" kern="1200">
          <a:solidFill>
            <a:schemeClr val="tx1"/>
          </a:solidFill>
          <a:latin typeface="+mn-lt"/>
          <a:ea typeface="+mn-ea"/>
          <a:cs typeface="+mn-cs"/>
        </a:defRPr>
      </a:lvl6pPr>
      <a:lvl7pPr marL="2756939" indent="-212072" algn="l" defTabSz="848289" rtl="0" eaLnBrk="1" latinLnBrk="0" hangingPunct="1">
        <a:lnSpc>
          <a:spcPct val="90000"/>
        </a:lnSpc>
        <a:spcBef>
          <a:spcPts val="464"/>
        </a:spcBef>
        <a:buFont typeface="Arial" panose="020B0604020202020204" pitchFamily="34" charset="0"/>
        <a:buChar char="•"/>
        <a:defRPr sz="1670" kern="1200">
          <a:solidFill>
            <a:schemeClr val="tx1"/>
          </a:solidFill>
          <a:latin typeface="+mn-lt"/>
          <a:ea typeface="+mn-ea"/>
          <a:cs typeface="+mn-cs"/>
        </a:defRPr>
      </a:lvl7pPr>
      <a:lvl8pPr marL="3181083" indent="-212072" algn="l" defTabSz="848289" rtl="0" eaLnBrk="1" latinLnBrk="0" hangingPunct="1">
        <a:lnSpc>
          <a:spcPct val="90000"/>
        </a:lnSpc>
        <a:spcBef>
          <a:spcPts val="464"/>
        </a:spcBef>
        <a:buFont typeface="Arial" panose="020B0604020202020204" pitchFamily="34" charset="0"/>
        <a:buChar char="•"/>
        <a:defRPr sz="1670" kern="1200">
          <a:solidFill>
            <a:schemeClr val="tx1"/>
          </a:solidFill>
          <a:latin typeface="+mn-lt"/>
          <a:ea typeface="+mn-ea"/>
          <a:cs typeface="+mn-cs"/>
        </a:defRPr>
      </a:lvl8pPr>
      <a:lvl9pPr marL="3605228" indent="-212072" algn="l" defTabSz="848289" rtl="0" eaLnBrk="1" latinLnBrk="0" hangingPunct="1">
        <a:lnSpc>
          <a:spcPct val="90000"/>
        </a:lnSpc>
        <a:spcBef>
          <a:spcPts val="464"/>
        </a:spcBef>
        <a:buFont typeface="Arial" panose="020B0604020202020204" pitchFamily="34" charset="0"/>
        <a:buChar char="•"/>
        <a:defRPr sz="167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8289" rtl="0" eaLnBrk="1" latinLnBrk="0" hangingPunct="1">
        <a:defRPr sz="1670" kern="1200">
          <a:solidFill>
            <a:schemeClr val="tx1"/>
          </a:solidFill>
          <a:latin typeface="+mn-lt"/>
          <a:ea typeface="+mn-ea"/>
          <a:cs typeface="+mn-cs"/>
        </a:defRPr>
      </a:lvl1pPr>
      <a:lvl2pPr marL="424144" algn="l" defTabSz="848289" rtl="0" eaLnBrk="1" latinLnBrk="0" hangingPunct="1">
        <a:defRPr sz="1670" kern="1200">
          <a:solidFill>
            <a:schemeClr val="tx1"/>
          </a:solidFill>
          <a:latin typeface="+mn-lt"/>
          <a:ea typeface="+mn-ea"/>
          <a:cs typeface="+mn-cs"/>
        </a:defRPr>
      </a:lvl2pPr>
      <a:lvl3pPr marL="848289" algn="l" defTabSz="848289" rtl="0" eaLnBrk="1" latinLnBrk="0" hangingPunct="1">
        <a:defRPr sz="1670" kern="1200">
          <a:solidFill>
            <a:schemeClr val="tx1"/>
          </a:solidFill>
          <a:latin typeface="+mn-lt"/>
          <a:ea typeface="+mn-ea"/>
          <a:cs typeface="+mn-cs"/>
        </a:defRPr>
      </a:lvl3pPr>
      <a:lvl4pPr marL="1272433" algn="l" defTabSz="848289" rtl="0" eaLnBrk="1" latinLnBrk="0" hangingPunct="1">
        <a:defRPr sz="1670" kern="1200">
          <a:solidFill>
            <a:schemeClr val="tx1"/>
          </a:solidFill>
          <a:latin typeface="+mn-lt"/>
          <a:ea typeface="+mn-ea"/>
          <a:cs typeface="+mn-cs"/>
        </a:defRPr>
      </a:lvl4pPr>
      <a:lvl5pPr marL="1696578" algn="l" defTabSz="848289" rtl="0" eaLnBrk="1" latinLnBrk="0" hangingPunct="1">
        <a:defRPr sz="1670" kern="1200">
          <a:solidFill>
            <a:schemeClr val="tx1"/>
          </a:solidFill>
          <a:latin typeface="+mn-lt"/>
          <a:ea typeface="+mn-ea"/>
          <a:cs typeface="+mn-cs"/>
        </a:defRPr>
      </a:lvl5pPr>
      <a:lvl6pPr marL="2120722" algn="l" defTabSz="848289" rtl="0" eaLnBrk="1" latinLnBrk="0" hangingPunct="1">
        <a:defRPr sz="1670" kern="1200">
          <a:solidFill>
            <a:schemeClr val="tx1"/>
          </a:solidFill>
          <a:latin typeface="+mn-lt"/>
          <a:ea typeface="+mn-ea"/>
          <a:cs typeface="+mn-cs"/>
        </a:defRPr>
      </a:lvl6pPr>
      <a:lvl7pPr marL="2544867" algn="l" defTabSz="848289" rtl="0" eaLnBrk="1" latinLnBrk="0" hangingPunct="1">
        <a:defRPr sz="1670" kern="1200">
          <a:solidFill>
            <a:schemeClr val="tx1"/>
          </a:solidFill>
          <a:latin typeface="+mn-lt"/>
          <a:ea typeface="+mn-ea"/>
          <a:cs typeface="+mn-cs"/>
        </a:defRPr>
      </a:lvl7pPr>
      <a:lvl8pPr marL="2969011" algn="l" defTabSz="848289" rtl="0" eaLnBrk="1" latinLnBrk="0" hangingPunct="1">
        <a:defRPr sz="1670" kern="1200">
          <a:solidFill>
            <a:schemeClr val="tx1"/>
          </a:solidFill>
          <a:latin typeface="+mn-lt"/>
          <a:ea typeface="+mn-ea"/>
          <a:cs typeface="+mn-cs"/>
        </a:defRPr>
      </a:lvl8pPr>
      <a:lvl9pPr marL="3393156" algn="l" defTabSz="848289" rtl="0" eaLnBrk="1" latinLnBrk="0" hangingPunct="1">
        <a:defRPr sz="16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sv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.png"/><Relationship Id="rId4" Type="http://schemas.openxmlformats.org/officeDocument/2006/relationships/diagramData" Target="../diagrams/data1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2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4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>
            <a:extLst>
              <a:ext uri="{FF2B5EF4-FFF2-40B4-BE49-F238E27FC236}">
                <a16:creationId xmlns:a16="http://schemas.microsoft.com/office/drawing/2014/main" id="{0BAAABB7-B060-7536-00B0-FCD19CF6BF8B}"/>
              </a:ext>
            </a:extLst>
          </p:cNvPr>
          <p:cNvSpPr txBox="1">
            <a:spLocks/>
          </p:cNvSpPr>
          <p:nvPr/>
        </p:nvSpPr>
        <p:spPr>
          <a:xfrm>
            <a:off x="6497869" y="514525"/>
            <a:ext cx="1893029" cy="767210"/>
          </a:xfrm>
          <a:prstGeom prst="rect">
            <a:avLst/>
          </a:prstGeom>
        </p:spPr>
        <p:txBody>
          <a:bodyPr vert="horz" lIns="91850" tIns="45924" rIns="91850" bIns="4592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904" b="1" dirty="0">
                <a:solidFill>
                  <a:srgbClr val="953BBF"/>
                </a:solidFill>
                <a:latin typeface="Century Gothic" panose="020B0502020202020204" pitchFamily="34" charset="0"/>
              </a:rPr>
              <a:t>Постановка цели исследования </a:t>
            </a:r>
          </a:p>
          <a:p>
            <a:endParaRPr lang="ru-RU" sz="904" b="1" dirty="0">
              <a:latin typeface="Century Gothic" panose="020B0502020202020204" pitchFamily="34" charset="0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2D920AA4-7126-7383-4603-96A29A7A89C8}"/>
              </a:ext>
            </a:extLst>
          </p:cNvPr>
          <p:cNvSpPr txBox="1">
            <a:spLocks/>
          </p:cNvSpPr>
          <p:nvPr/>
        </p:nvSpPr>
        <p:spPr>
          <a:xfrm>
            <a:off x="8390897" y="373548"/>
            <a:ext cx="814342" cy="273026"/>
          </a:xfrm>
          <a:prstGeom prst="rect">
            <a:avLst/>
          </a:prstGeom>
        </p:spPr>
        <p:txBody>
          <a:bodyPr vert="horz" lIns="91850" tIns="45924" rIns="91850" bIns="4592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105" b="1" dirty="0">
                <a:solidFill>
                  <a:srgbClr val="673F82"/>
                </a:solidFill>
                <a:latin typeface="Century Gothic" panose="020B0502020202020204" pitchFamily="34" charset="0"/>
              </a:rPr>
              <a:t>PICO (TS)</a:t>
            </a:r>
            <a:endParaRPr lang="ru-RU" sz="1105" b="1" dirty="0">
              <a:solidFill>
                <a:srgbClr val="673F82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1ACF4108-4B21-8BAB-E009-E5C2CDD7DA21}"/>
              </a:ext>
            </a:extLst>
          </p:cNvPr>
          <p:cNvSpPr txBox="1">
            <a:spLocks/>
          </p:cNvSpPr>
          <p:nvPr/>
        </p:nvSpPr>
        <p:spPr>
          <a:xfrm>
            <a:off x="2991073" y="1110570"/>
            <a:ext cx="1893029" cy="767210"/>
          </a:xfrm>
          <a:prstGeom prst="rect">
            <a:avLst/>
          </a:prstGeom>
        </p:spPr>
        <p:txBody>
          <a:bodyPr vert="horz" lIns="91850" tIns="45924" rIns="91850" bIns="4592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904" b="1" dirty="0">
                <a:solidFill>
                  <a:srgbClr val="946CCE"/>
                </a:solidFill>
                <a:latin typeface="Century Gothic" panose="020B0502020202020204" pitchFamily="34" charset="0"/>
              </a:rPr>
              <a:t>Формулировка критериев включения и невключения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C13FCFC7-5F2B-8C13-D0FF-D2A7BD25A254}"/>
              </a:ext>
            </a:extLst>
          </p:cNvPr>
          <p:cNvSpPr txBox="1">
            <a:spLocks/>
          </p:cNvSpPr>
          <p:nvPr/>
        </p:nvSpPr>
        <p:spPr>
          <a:xfrm>
            <a:off x="700076" y="676288"/>
            <a:ext cx="1540136" cy="443684"/>
          </a:xfrm>
          <a:prstGeom prst="rect">
            <a:avLst/>
          </a:prstGeom>
        </p:spPr>
        <p:txBody>
          <a:bodyPr vert="horz" lIns="91850" tIns="45924" rIns="91850" bIns="4592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1105" b="1" dirty="0">
                <a:solidFill>
                  <a:srgbClr val="6B3BBF"/>
                </a:solidFill>
                <a:latin typeface="Century Gothic" panose="020B0502020202020204" pitchFamily="34" charset="0"/>
              </a:rPr>
              <a:t>Использование чек-листа </a:t>
            </a:r>
            <a:r>
              <a:rPr lang="en-US" sz="1105" b="1" dirty="0">
                <a:solidFill>
                  <a:srgbClr val="6B3BBF"/>
                </a:solidFill>
                <a:latin typeface="Century Gothic" panose="020B0502020202020204" pitchFamily="34" charset="0"/>
              </a:rPr>
              <a:t>PRISMA</a:t>
            </a:r>
            <a:endParaRPr lang="ru-RU" sz="1105" b="1" dirty="0">
              <a:solidFill>
                <a:srgbClr val="6B3BBF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B049A591-EC08-EC27-28A0-39149445D56B}"/>
              </a:ext>
            </a:extLst>
          </p:cNvPr>
          <p:cNvSpPr txBox="1">
            <a:spLocks/>
          </p:cNvSpPr>
          <p:nvPr/>
        </p:nvSpPr>
        <p:spPr>
          <a:xfrm>
            <a:off x="6239387" y="1653249"/>
            <a:ext cx="1893029" cy="767210"/>
          </a:xfrm>
          <a:prstGeom prst="rect">
            <a:avLst/>
          </a:prstGeom>
        </p:spPr>
        <p:txBody>
          <a:bodyPr vert="horz" lIns="91850" tIns="45924" rIns="91850" bIns="4592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904" b="1" dirty="0">
                <a:solidFill>
                  <a:srgbClr val="0056DD"/>
                </a:solidFill>
                <a:latin typeface="Century Gothic" panose="020B0502020202020204" pitchFamily="34" charset="0"/>
              </a:rPr>
              <a:t>Фиксирование дизайна исследования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9ACAC3A5-040D-00C1-4D9D-5CCE7026B77F}"/>
              </a:ext>
            </a:extLst>
          </p:cNvPr>
          <p:cNvSpPr txBox="1">
            <a:spLocks/>
          </p:cNvSpPr>
          <p:nvPr/>
        </p:nvSpPr>
        <p:spPr>
          <a:xfrm>
            <a:off x="9141759" y="845072"/>
            <a:ext cx="1657627" cy="364666"/>
          </a:xfrm>
          <a:prstGeom prst="rect">
            <a:avLst/>
          </a:prstGeom>
        </p:spPr>
        <p:txBody>
          <a:bodyPr vert="horz" lIns="91850" tIns="45924" rIns="91850" bIns="4592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1105" b="1" dirty="0">
                <a:solidFill>
                  <a:srgbClr val="0B3477"/>
                </a:solidFill>
                <a:latin typeface="Century Gothic" panose="020B0502020202020204" pitchFamily="34" charset="0"/>
              </a:rPr>
              <a:t>Регистр </a:t>
            </a:r>
            <a:r>
              <a:rPr lang="en-US" sz="1105" b="1" dirty="0">
                <a:solidFill>
                  <a:srgbClr val="0B3477"/>
                </a:solidFill>
                <a:latin typeface="Century Gothic" panose="020B0502020202020204" pitchFamily="34" charset="0"/>
              </a:rPr>
              <a:t>PROSPER</a:t>
            </a:r>
            <a:r>
              <a:rPr lang="ru-RU" sz="1105" b="1" dirty="0">
                <a:solidFill>
                  <a:srgbClr val="0B3477"/>
                </a:solidFill>
                <a:latin typeface="Century Gothic" panose="020B0502020202020204" pitchFamily="34" charset="0"/>
              </a:rPr>
              <a:t>О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ED382F90-BA36-347F-7D9A-D754699943FA}"/>
              </a:ext>
            </a:extLst>
          </p:cNvPr>
          <p:cNvSpPr txBox="1">
            <a:spLocks/>
          </p:cNvSpPr>
          <p:nvPr/>
        </p:nvSpPr>
        <p:spPr>
          <a:xfrm>
            <a:off x="2533415" y="2071052"/>
            <a:ext cx="1893029" cy="767210"/>
          </a:xfrm>
          <a:prstGeom prst="rect">
            <a:avLst/>
          </a:prstGeom>
        </p:spPr>
        <p:txBody>
          <a:bodyPr vert="horz" lIns="91850" tIns="45924" rIns="91850" bIns="4592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904" b="1" dirty="0">
                <a:solidFill>
                  <a:srgbClr val="00B0F0"/>
                </a:solidFill>
                <a:latin typeface="Century Gothic" panose="020B0502020202020204" pitchFamily="34" charset="0"/>
              </a:rPr>
              <a:t>Выбор источников литературы как минимум в </a:t>
            </a:r>
            <a:r>
              <a:rPr lang="ru-RU" sz="904" b="1" u="sng" dirty="0">
                <a:solidFill>
                  <a:srgbClr val="00B0F0"/>
                </a:solidFill>
                <a:latin typeface="Century Gothic" panose="020B0502020202020204" pitchFamily="34" charset="0"/>
              </a:rPr>
              <a:t>2 научных базах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D0A0C636-6D10-E220-30FB-2CBF0730ADC9}"/>
              </a:ext>
            </a:extLst>
          </p:cNvPr>
          <p:cNvSpPr txBox="1">
            <a:spLocks/>
          </p:cNvSpPr>
          <p:nvPr/>
        </p:nvSpPr>
        <p:spPr>
          <a:xfrm>
            <a:off x="2256253" y="1653249"/>
            <a:ext cx="718778" cy="297422"/>
          </a:xfrm>
          <a:prstGeom prst="rect">
            <a:avLst/>
          </a:prstGeom>
        </p:spPr>
        <p:txBody>
          <a:bodyPr vert="horz" lIns="91850" tIns="45924" rIns="91850" bIns="4592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054" b="1" dirty="0">
                <a:solidFill>
                  <a:srgbClr val="225587"/>
                </a:solidFill>
                <a:latin typeface="Century Gothic" panose="020B0502020202020204" pitchFamily="34" charset="0"/>
              </a:rPr>
              <a:t>eLibrary</a:t>
            </a:r>
            <a:endParaRPr lang="ru-RU" sz="1054" b="1" dirty="0">
              <a:solidFill>
                <a:srgbClr val="225587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7DA5D536-FE59-8ECC-E690-48743CE37FA4}"/>
              </a:ext>
            </a:extLst>
          </p:cNvPr>
          <p:cNvSpPr txBox="1">
            <a:spLocks/>
          </p:cNvSpPr>
          <p:nvPr/>
        </p:nvSpPr>
        <p:spPr>
          <a:xfrm>
            <a:off x="994422" y="1489869"/>
            <a:ext cx="946515" cy="297422"/>
          </a:xfrm>
          <a:prstGeom prst="rect">
            <a:avLst/>
          </a:prstGeom>
        </p:spPr>
        <p:txBody>
          <a:bodyPr vert="horz" lIns="91850" tIns="45924" rIns="91850" bIns="4592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054" b="1" dirty="0">
                <a:solidFill>
                  <a:srgbClr val="225587"/>
                </a:solidFill>
                <a:latin typeface="Century Gothic" panose="020B0502020202020204" pitchFamily="34" charset="0"/>
              </a:rPr>
              <a:t>MEDLINE</a:t>
            </a:r>
            <a:endParaRPr lang="ru-RU" sz="1054" b="1" dirty="0">
              <a:solidFill>
                <a:srgbClr val="225587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31A299DA-9392-93F6-D757-523B3ED05B03}"/>
              </a:ext>
            </a:extLst>
          </p:cNvPr>
          <p:cNvSpPr txBox="1">
            <a:spLocks/>
          </p:cNvSpPr>
          <p:nvPr/>
        </p:nvSpPr>
        <p:spPr>
          <a:xfrm>
            <a:off x="2400671" y="3193383"/>
            <a:ext cx="1893029" cy="401926"/>
          </a:xfrm>
          <a:prstGeom prst="rect">
            <a:avLst/>
          </a:prstGeom>
        </p:spPr>
        <p:txBody>
          <a:bodyPr vert="horz" lIns="91850" tIns="45924" rIns="91850" bIns="4592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054" b="1" dirty="0">
                <a:solidFill>
                  <a:srgbClr val="225587"/>
                </a:solidFill>
                <a:latin typeface="Century Gothic" panose="020B0502020202020204" pitchFamily="34" charset="0"/>
              </a:rPr>
              <a:t>Cochrane Collaboration</a:t>
            </a:r>
            <a:endParaRPr lang="ru-RU" sz="1054" b="1" dirty="0">
              <a:solidFill>
                <a:srgbClr val="225587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B3948C94-F520-B1D2-592B-F6142E11AE80}"/>
              </a:ext>
            </a:extLst>
          </p:cNvPr>
          <p:cNvSpPr txBox="1">
            <a:spLocks/>
          </p:cNvSpPr>
          <p:nvPr/>
        </p:nvSpPr>
        <p:spPr>
          <a:xfrm>
            <a:off x="31258" y="1924022"/>
            <a:ext cx="687579" cy="297422"/>
          </a:xfrm>
          <a:prstGeom prst="rect">
            <a:avLst/>
          </a:prstGeom>
        </p:spPr>
        <p:txBody>
          <a:bodyPr vert="horz" lIns="91850" tIns="45924" rIns="91850" bIns="4592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054" b="1" dirty="0">
                <a:solidFill>
                  <a:srgbClr val="225587"/>
                </a:solidFill>
                <a:latin typeface="Century Gothic" panose="020B0502020202020204" pitchFamily="34" charset="0"/>
              </a:rPr>
              <a:t>Scopus</a:t>
            </a:r>
            <a:endParaRPr lang="ru-RU" sz="1054" b="1" dirty="0">
              <a:solidFill>
                <a:srgbClr val="225587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9D61317B-A42D-978B-5819-A8B0010511ED}"/>
              </a:ext>
            </a:extLst>
          </p:cNvPr>
          <p:cNvSpPr txBox="1">
            <a:spLocks/>
          </p:cNvSpPr>
          <p:nvPr/>
        </p:nvSpPr>
        <p:spPr>
          <a:xfrm>
            <a:off x="902468" y="3016147"/>
            <a:ext cx="807352" cy="297422"/>
          </a:xfrm>
          <a:prstGeom prst="rect">
            <a:avLst/>
          </a:prstGeom>
        </p:spPr>
        <p:txBody>
          <a:bodyPr vert="horz" lIns="91850" tIns="45924" rIns="91850" bIns="4592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054" b="1" dirty="0">
                <a:solidFill>
                  <a:srgbClr val="225587"/>
                </a:solidFill>
                <a:latin typeface="Century Gothic" panose="020B0502020202020204" pitchFamily="34" charset="0"/>
              </a:rPr>
              <a:t>Embase</a:t>
            </a:r>
            <a:endParaRPr lang="ru-RU" sz="1054" b="1" dirty="0">
              <a:solidFill>
                <a:srgbClr val="225587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432740E6-F9A4-D957-E5C2-B511DB4EAF28}"/>
              </a:ext>
            </a:extLst>
          </p:cNvPr>
          <p:cNvSpPr txBox="1">
            <a:spLocks/>
          </p:cNvSpPr>
          <p:nvPr/>
        </p:nvSpPr>
        <p:spPr>
          <a:xfrm>
            <a:off x="1370649" y="3439259"/>
            <a:ext cx="1540136" cy="297422"/>
          </a:xfrm>
          <a:prstGeom prst="rect">
            <a:avLst/>
          </a:prstGeom>
        </p:spPr>
        <p:txBody>
          <a:bodyPr vert="horz" lIns="91850" tIns="45924" rIns="91850" bIns="4592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054" b="1" dirty="0">
                <a:solidFill>
                  <a:srgbClr val="225587"/>
                </a:solidFill>
                <a:latin typeface="Century Gothic" panose="020B0502020202020204" pitchFamily="34" charset="0"/>
              </a:rPr>
              <a:t>Web of Science</a:t>
            </a:r>
            <a:endParaRPr lang="ru-RU" sz="1054" b="1" dirty="0">
              <a:solidFill>
                <a:srgbClr val="225587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535358EB-F3DA-C85B-5335-3FD5208B4DE7}"/>
              </a:ext>
            </a:extLst>
          </p:cNvPr>
          <p:cNvSpPr txBox="1">
            <a:spLocks/>
          </p:cNvSpPr>
          <p:nvPr/>
        </p:nvSpPr>
        <p:spPr>
          <a:xfrm>
            <a:off x="-12265" y="2650204"/>
            <a:ext cx="1893029" cy="767210"/>
          </a:xfrm>
          <a:prstGeom prst="rect">
            <a:avLst/>
          </a:prstGeom>
        </p:spPr>
        <p:txBody>
          <a:bodyPr vert="horz" lIns="91850" tIns="45924" rIns="91850" bIns="4592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054" b="1" dirty="0">
                <a:solidFill>
                  <a:srgbClr val="225587"/>
                </a:solidFill>
                <a:latin typeface="Century Gothic" panose="020B0502020202020204" pitchFamily="34" charset="0"/>
              </a:rPr>
              <a:t>CINAHL database</a:t>
            </a:r>
            <a:endParaRPr lang="ru-RU" sz="1054" b="1" dirty="0">
              <a:solidFill>
                <a:srgbClr val="225587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E396D03F-FEB9-8B46-62AA-5C8C5C53CDEA}"/>
              </a:ext>
            </a:extLst>
          </p:cNvPr>
          <p:cNvSpPr txBox="1">
            <a:spLocks/>
          </p:cNvSpPr>
          <p:nvPr/>
        </p:nvSpPr>
        <p:spPr>
          <a:xfrm>
            <a:off x="6720208" y="2850034"/>
            <a:ext cx="1696527" cy="417459"/>
          </a:xfrm>
          <a:prstGeom prst="rect">
            <a:avLst/>
          </a:prstGeom>
        </p:spPr>
        <p:txBody>
          <a:bodyPr vert="horz" lIns="91850" tIns="45924" rIns="91850" bIns="45924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903" b="1" dirty="0">
                <a:solidFill>
                  <a:srgbClr val="35CDAD"/>
                </a:solidFill>
                <a:latin typeface="Century Gothic" panose="020B0502020202020204" pitchFamily="34" charset="0"/>
              </a:rPr>
              <a:t>Оценка систематических ошибок</a:t>
            </a: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A0DD6C40-EE70-B868-C612-852A1754CE5D}"/>
              </a:ext>
            </a:extLst>
          </p:cNvPr>
          <p:cNvSpPr txBox="1">
            <a:spLocks/>
          </p:cNvSpPr>
          <p:nvPr/>
        </p:nvSpPr>
        <p:spPr>
          <a:xfrm>
            <a:off x="8366887" y="3247650"/>
            <a:ext cx="1893029" cy="383219"/>
          </a:xfrm>
          <a:prstGeom prst="rect">
            <a:avLst/>
          </a:prstGeom>
        </p:spPr>
        <p:txBody>
          <a:bodyPr vert="horz" lIns="91850" tIns="45924" rIns="91850" bIns="4592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904" b="1" dirty="0">
                <a:solidFill>
                  <a:srgbClr val="398477"/>
                </a:solidFill>
                <a:latin typeface="Century Gothic" panose="020B0502020202020204" pitchFamily="34" charset="0"/>
              </a:rPr>
              <a:t>b. </a:t>
            </a:r>
            <a:r>
              <a:rPr lang="ru-RU" sz="904" b="1" dirty="0">
                <a:solidFill>
                  <a:srgbClr val="398477"/>
                </a:solidFill>
                <a:latin typeface="Century Gothic" panose="020B0502020202020204" pitchFamily="34" charset="0"/>
              </a:rPr>
              <a:t>Поиска публикаций</a:t>
            </a: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0218F47D-E8DB-8DD2-BBE1-07EAEA148C2B}"/>
              </a:ext>
            </a:extLst>
          </p:cNvPr>
          <p:cNvSpPr txBox="1">
            <a:spLocks/>
          </p:cNvSpPr>
          <p:nvPr/>
        </p:nvSpPr>
        <p:spPr>
          <a:xfrm>
            <a:off x="8336142" y="2872798"/>
            <a:ext cx="2099598" cy="383219"/>
          </a:xfrm>
          <a:prstGeom prst="rect">
            <a:avLst/>
          </a:prstGeom>
        </p:spPr>
        <p:txBody>
          <a:bodyPr vert="horz" lIns="91850" tIns="45924" rIns="91850" bIns="4592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904" b="1" dirty="0">
                <a:solidFill>
                  <a:srgbClr val="398477"/>
                </a:solidFill>
                <a:latin typeface="Century Gothic" panose="020B0502020202020204" pitchFamily="34" charset="0"/>
              </a:rPr>
              <a:t>a. </a:t>
            </a:r>
            <a:r>
              <a:rPr lang="ru-RU" sz="904" b="1" dirty="0">
                <a:solidFill>
                  <a:srgbClr val="398477"/>
                </a:solidFill>
                <a:latin typeface="Century Gothic" panose="020B0502020202020204" pitchFamily="34" charset="0"/>
              </a:rPr>
              <a:t>В оригинальных публикациях</a:t>
            </a: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7FBA0F14-FD7C-66FF-A63E-A3F1A41293B9}"/>
              </a:ext>
            </a:extLst>
          </p:cNvPr>
          <p:cNvSpPr txBox="1">
            <a:spLocks/>
          </p:cNvSpPr>
          <p:nvPr/>
        </p:nvSpPr>
        <p:spPr>
          <a:xfrm>
            <a:off x="718837" y="5714856"/>
            <a:ext cx="2571119" cy="443684"/>
          </a:xfrm>
          <a:prstGeom prst="rect">
            <a:avLst/>
          </a:prstGeom>
        </p:spPr>
        <p:txBody>
          <a:bodyPr vert="horz" lIns="91850" tIns="45924" rIns="91850" bIns="45924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1004" b="1" dirty="0">
                <a:solidFill>
                  <a:srgbClr val="FFFFFF"/>
                </a:solidFill>
                <a:latin typeface="Century Gothic" panose="020B0502020202020204" pitchFamily="34" charset="0"/>
              </a:rPr>
              <a:t>Применение математических моделей со случайным и фиксированным эффектом</a:t>
            </a:r>
            <a:r>
              <a:rPr lang="en-US" sz="1004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endParaRPr lang="ru-RU" sz="1004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1AB18A4C-8145-0785-15A3-58A7E7B65BBA}"/>
              </a:ext>
            </a:extLst>
          </p:cNvPr>
          <p:cNvSpPr txBox="1">
            <a:spLocks/>
          </p:cNvSpPr>
          <p:nvPr/>
        </p:nvSpPr>
        <p:spPr>
          <a:xfrm>
            <a:off x="3577570" y="6099152"/>
            <a:ext cx="1893029" cy="443684"/>
          </a:xfrm>
          <a:prstGeom prst="rect">
            <a:avLst/>
          </a:prstGeom>
        </p:spPr>
        <p:txBody>
          <a:bodyPr vert="horz" lIns="91850" tIns="45924" rIns="91850" bIns="4592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904" b="1" dirty="0">
                <a:solidFill>
                  <a:srgbClr val="FFFFFF"/>
                </a:solidFill>
                <a:latin typeface="Century Gothic" panose="020B0502020202020204" pitchFamily="34" charset="0"/>
              </a:rPr>
              <a:t>Графический инструмент: </a:t>
            </a:r>
            <a:r>
              <a:rPr lang="en-US" sz="904" b="1" dirty="0">
                <a:solidFill>
                  <a:srgbClr val="FFFFFF"/>
                </a:solidFill>
                <a:latin typeface="Century Gothic" panose="020B0502020202020204" pitchFamily="34" charset="0"/>
              </a:rPr>
              <a:t>forest plot</a:t>
            </a:r>
            <a:endParaRPr lang="ru-RU" sz="904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Объект 2">
            <a:extLst>
              <a:ext uri="{FF2B5EF4-FFF2-40B4-BE49-F238E27FC236}">
                <a16:creationId xmlns:a16="http://schemas.microsoft.com/office/drawing/2014/main" id="{F97DF0A0-2EBA-2343-F827-BB111C92C92C}"/>
              </a:ext>
            </a:extLst>
          </p:cNvPr>
          <p:cNvSpPr txBox="1">
            <a:spLocks/>
          </p:cNvSpPr>
          <p:nvPr/>
        </p:nvSpPr>
        <p:spPr>
          <a:xfrm>
            <a:off x="6880056" y="6243855"/>
            <a:ext cx="1128653" cy="443684"/>
          </a:xfrm>
          <a:prstGeom prst="rect">
            <a:avLst/>
          </a:prstGeom>
        </p:spPr>
        <p:txBody>
          <a:bodyPr vert="horz" lIns="91850" tIns="45924" rIns="91850" bIns="4592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1004" b="1" dirty="0">
                <a:solidFill>
                  <a:srgbClr val="FFFFFF"/>
                </a:solidFill>
                <a:latin typeface="Century Gothic" panose="020B0502020202020204" pitchFamily="34" charset="0"/>
              </a:rPr>
              <a:t>Тау метод</a:t>
            </a:r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id="{B86B2E2D-C15C-7904-95D3-BABF04B37AAB}"/>
              </a:ext>
            </a:extLst>
          </p:cNvPr>
          <p:cNvSpPr txBox="1">
            <a:spLocks/>
          </p:cNvSpPr>
          <p:nvPr/>
        </p:nvSpPr>
        <p:spPr>
          <a:xfrm>
            <a:off x="8301521" y="6253282"/>
            <a:ext cx="1128653" cy="443684"/>
          </a:xfrm>
          <a:prstGeom prst="rect">
            <a:avLst/>
          </a:prstGeom>
        </p:spPr>
        <p:txBody>
          <a:bodyPr vert="horz" lIns="91850" tIns="45924" rIns="91850" bIns="4592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004" b="1" dirty="0">
                <a:solidFill>
                  <a:srgbClr val="FFFFFF"/>
                </a:solidFill>
                <a:latin typeface="Century Gothic" panose="020B0502020202020204" pitchFamily="34" charset="0"/>
              </a:rPr>
              <a:t>I2 </a:t>
            </a:r>
            <a:r>
              <a:rPr lang="ru-RU" sz="1004" b="1" dirty="0">
                <a:solidFill>
                  <a:srgbClr val="FFFFFF"/>
                </a:solidFill>
                <a:latin typeface="Century Gothic" panose="020B0502020202020204" pitchFamily="34" charset="0"/>
              </a:rPr>
              <a:t>методы</a:t>
            </a:r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id="{94B875AD-2D95-F2C9-82BA-880312BB5708}"/>
              </a:ext>
            </a:extLst>
          </p:cNvPr>
          <p:cNvSpPr txBox="1">
            <a:spLocks/>
          </p:cNvSpPr>
          <p:nvPr/>
        </p:nvSpPr>
        <p:spPr>
          <a:xfrm>
            <a:off x="9232844" y="5553480"/>
            <a:ext cx="1280159" cy="383219"/>
          </a:xfrm>
          <a:prstGeom prst="rect">
            <a:avLst/>
          </a:prstGeom>
        </p:spPr>
        <p:txBody>
          <a:bodyPr vert="horz" lIns="91850" tIns="45924" rIns="91850" bIns="4592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1004" b="1" dirty="0">
                <a:solidFill>
                  <a:srgbClr val="FFFFFF"/>
                </a:solidFill>
                <a:latin typeface="Century Gothic" panose="020B0502020202020204" pitchFamily="34" charset="0"/>
              </a:rPr>
              <a:t>Другие методы</a:t>
            </a:r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44A035CF-D252-A289-6879-20A0732DDC50}"/>
              </a:ext>
            </a:extLst>
          </p:cNvPr>
          <p:cNvSpPr txBox="1">
            <a:spLocks/>
          </p:cNvSpPr>
          <p:nvPr/>
        </p:nvSpPr>
        <p:spPr>
          <a:xfrm>
            <a:off x="3110599" y="4688459"/>
            <a:ext cx="2366201" cy="443684"/>
          </a:xfrm>
          <a:prstGeom prst="rect">
            <a:avLst/>
          </a:prstGeom>
        </p:spPr>
        <p:txBody>
          <a:bodyPr vert="horz" lIns="91850" tIns="45924" rIns="91850" bIns="4592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904" b="1" dirty="0">
                <a:latin typeface="Century Gothic" panose="020B0502020202020204" pitchFamily="34" charset="0"/>
              </a:rPr>
              <a:t>Обобщённый эффект исследования</a:t>
            </a:r>
            <a:endParaRPr lang="ru-RU" sz="904" b="1" u="sng" dirty="0">
              <a:latin typeface="Century Gothic" panose="020B0502020202020204" pitchFamily="34" charset="0"/>
            </a:endParaRP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25773D60-60ED-0255-8D11-CCC8CEF37C21}"/>
              </a:ext>
            </a:extLst>
          </p:cNvPr>
          <p:cNvSpPr txBox="1">
            <a:spLocks/>
          </p:cNvSpPr>
          <p:nvPr/>
        </p:nvSpPr>
        <p:spPr>
          <a:xfrm>
            <a:off x="6537396" y="4667505"/>
            <a:ext cx="2366201" cy="469540"/>
          </a:xfrm>
          <a:prstGeom prst="rect">
            <a:avLst/>
          </a:prstGeom>
        </p:spPr>
        <p:txBody>
          <a:bodyPr vert="horz" lIns="91850" tIns="45924" rIns="91850" bIns="45924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904" b="1" dirty="0">
                <a:latin typeface="Century Gothic" panose="020B0502020202020204" pitchFamily="34" charset="0"/>
              </a:rPr>
              <a:t>Оценка гетерогенности объединенных данных (или результатов)</a:t>
            </a:r>
            <a:endParaRPr lang="ru-RU" sz="904" b="1" u="sng" dirty="0">
              <a:latin typeface="Century Gothic" panose="020B0502020202020204" pitchFamily="34" charset="0"/>
            </a:endParaRP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C3F0833E-FCCE-AC37-A1BE-0DC68FBDBCD8}"/>
              </a:ext>
            </a:extLst>
          </p:cNvPr>
          <p:cNvSpPr txBox="1">
            <a:spLocks/>
          </p:cNvSpPr>
          <p:nvPr/>
        </p:nvSpPr>
        <p:spPr>
          <a:xfrm>
            <a:off x="8275889" y="1764929"/>
            <a:ext cx="946515" cy="370345"/>
          </a:xfrm>
          <a:prstGeom prst="rect">
            <a:avLst/>
          </a:prstGeom>
        </p:spPr>
        <p:txBody>
          <a:bodyPr vert="horz" lIns="91850" tIns="45924" rIns="91850" bIns="4592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054" b="1" dirty="0">
                <a:solidFill>
                  <a:srgbClr val="136051"/>
                </a:solidFill>
                <a:latin typeface="Century Gothic" panose="020B0502020202020204" pitchFamily="34" charset="0"/>
              </a:rPr>
              <a:t>Rob2 Tool</a:t>
            </a:r>
            <a:endParaRPr lang="ru-RU" sz="1054" b="1" dirty="0">
              <a:solidFill>
                <a:srgbClr val="136051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026AE9C0-9BB6-2208-5DAE-9AD9E2FE513F}"/>
              </a:ext>
            </a:extLst>
          </p:cNvPr>
          <p:cNvSpPr txBox="1">
            <a:spLocks/>
          </p:cNvSpPr>
          <p:nvPr/>
        </p:nvSpPr>
        <p:spPr>
          <a:xfrm>
            <a:off x="9188149" y="1661249"/>
            <a:ext cx="946515" cy="272242"/>
          </a:xfrm>
          <a:prstGeom prst="rect">
            <a:avLst/>
          </a:prstGeom>
        </p:spPr>
        <p:txBody>
          <a:bodyPr vert="horz" lIns="91850" tIns="45924" rIns="91850" bIns="4592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054" b="1" dirty="0">
                <a:solidFill>
                  <a:srgbClr val="136051"/>
                </a:solidFill>
                <a:latin typeface="Century Gothic" panose="020B0502020202020204" pitchFamily="34" charset="0"/>
              </a:rPr>
              <a:t>ROBINS</a:t>
            </a:r>
            <a:endParaRPr lang="ru-RU" sz="1054" b="1" dirty="0">
              <a:solidFill>
                <a:srgbClr val="136051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Объект 2">
            <a:extLst>
              <a:ext uri="{FF2B5EF4-FFF2-40B4-BE49-F238E27FC236}">
                <a16:creationId xmlns:a16="http://schemas.microsoft.com/office/drawing/2014/main" id="{5B1A1ABD-B9AB-AAE2-A826-5B2623E6FA8F}"/>
              </a:ext>
            </a:extLst>
          </p:cNvPr>
          <p:cNvSpPr txBox="1">
            <a:spLocks/>
          </p:cNvSpPr>
          <p:nvPr/>
        </p:nvSpPr>
        <p:spPr>
          <a:xfrm>
            <a:off x="10026390" y="2079602"/>
            <a:ext cx="1274738" cy="294786"/>
          </a:xfrm>
          <a:prstGeom prst="rect">
            <a:avLst/>
          </a:prstGeom>
        </p:spPr>
        <p:txBody>
          <a:bodyPr vert="horz" lIns="91850" tIns="45924" rIns="91850" bIns="45924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004" b="1" dirty="0">
                <a:solidFill>
                  <a:srgbClr val="136051"/>
                </a:solidFill>
                <a:latin typeface="Century Gothic" panose="020B0502020202020204" pitchFamily="34" charset="0"/>
              </a:rPr>
              <a:t>Newcastle-Ottawa</a:t>
            </a:r>
            <a:endParaRPr lang="ru-RU" sz="1004" b="1" dirty="0">
              <a:solidFill>
                <a:srgbClr val="136051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Объект 2">
            <a:extLst>
              <a:ext uri="{FF2B5EF4-FFF2-40B4-BE49-F238E27FC236}">
                <a16:creationId xmlns:a16="http://schemas.microsoft.com/office/drawing/2014/main" id="{7FA265F7-1DC8-7537-7F9E-CBD41FE1011B}"/>
              </a:ext>
            </a:extLst>
          </p:cNvPr>
          <p:cNvSpPr txBox="1">
            <a:spLocks/>
          </p:cNvSpPr>
          <p:nvPr/>
        </p:nvSpPr>
        <p:spPr>
          <a:xfrm>
            <a:off x="8521813" y="3469645"/>
            <a:ext cx="2113664" cy="685692"/>
          </a:xfrm>
          <a:prstGeom prst="rect">
            <a:avLst/>
          </a:prstGeom>
        </p:spPr>
        <p:txBody>
          <a:bodyPr vert="horz" lIns="91850" tIns="45924" rIns="91850" bIns="4592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800" b="1" dirty="0">
                <a:solidFill>
                  <a:srgbClr val="136051"/>
                </a:solidFill>
                <a:latin typeface="Century Gothic" panose="020B0502020202020204" pitchFamily="34" charset="0"/>
              </a:rPr>
              <a:t>Funnel plot (</a:t>
            </a:r>
            <a:r>
              <a:rPr lang="ru-RU" sz="800" b="1" dirty="0">
                <a:solidFill>
                  <a:srgbClr val="136051"/>
                </a:solidFill>
                <a:latin typeface="Century Gothic" panose="020B0502020202020204" pitchFamily="34" charset="0"/>
              </a:rPr>
              <a:t>Воронкообразный график)</a:t>
            </a:r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id="{F65835C4-D039-4D9A-4248-80419872AA69}"/>
              </a:ext>
            </a:extLst>
          </p:cNvPr>
          <p:cNvSpPr txBox="1">
            <a:spLocks/>
          </p:cNvSpPr>
          <p:nvPr/>
        </p:nvSpPr>
        <p:spPr>
          <a:xfrm>
            <a:off x="10359878" y="3501121"/>
            <a:ext cx="918090" cy="259830"/>
          </a:xfrm>
          <a:prstGeom prst="rect">
            <a:avLst/>
          </a:prstGeom>
        </p:spPr>
        <p:txBody>
          <a:bodyPr vert="horz" lIns="91850" tIns="45924" rIns="91850" bIns="4592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900" b="1" dirty="0">
                <a:solidFill>
                  <a:srgbClr val="136051"/>
                </a:solidFill>
                <a:latin typeface="Century Gothic" panose="020B0502020202020204" pitchFamily="34" charset="0"/>
              </a:rPr>
              <a:t>тест Эггера</a:t>
            </a:r>
          </a:p>
        </p:txBody>
      </p:sp>
      <p:sp>
        <p:nvSpPr>
          <p:cNvPr id="34" name="Объект 2">
            <a:extLst>
              <a:ext uri="{FF2B5EF4-FFF2-40B4-BE49-F238E27FC236}">
                <a16:creationId xmlns:a16="http://schemas.microsoft.com/office/drawing/2014/main" id="{04F6C329-85AE-4250-CBEC-B1BBBC7B1FF7}"/>
              </a:ext>
            </a:extLst>
          </p:cNvPr>
          <p:cNvSpPr txBox="1">
            <a:spLocks/>
          </p:cNvSpPr>
          <p:nvPr/>
        </p:nvSpPr>
        <p:spPr>
          <a:xfrm>
            <a:off x="9487702" y="1190468"/>
            <a:ext cx="1352875" cy="364666"/>
          </a:xfrm>
          <a:prstGeom prst="rect">
            <a:avLst/>
          </a:prstGeom>
        </p:spPr>
        <p:txBody>
          <a:bodyPr vert="horz" lIns="91850" tIns="45924" rIns="91850" bIns="45924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900" b="1" dirty="0">
                <a:solidFill>
                  <a:srgbClr val="0B3477"/>
                </a:solidFill>
                <a:latin typeface="Century Gothic" panose="020B0502020202020204" pitchFamily="34" charset="0"/>
              </a:rPr>
              <a:t>Публикация статьи с методологией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8FC87E8-96DB-1A44-8E5B-1A5040EA5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949" y="74325"/>
            <a:ext cx="1169620" cy="6976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345826-E552-7D58-005F-F2B40DDBED04}"/>
              </a:ext>
            </a:extLst>
          </p:cNvPr>
          <p:cNvSpPr txBox="1"/>
          <p:nvPr/>
        </p:nvSpPr>
        <p:spPr>
          <a:xfrm>
            <a:off x="3785276" y="-4674"/>
            <a:ext cx="5662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Алгоритм проведения СО и МА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92724FD-FD37-0BF7-C6B5-5D60E00E2913}"/>
              </a:ext>
            </a:extLst>
          </p:cNvPr>
          <p:cNvSpPr txBox="1"/>
          <p:nvPr/>
        </p:nvSpPr>
        <p:spPr>
          <a:xfrm>
            <a:off x="3140551" y="6513969"/>
            <a:ext cx="53995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700" b="0" i="0" u="none" strike="noStrike" baseline="0" dirty="0">
                <a:latin typeface="FreeSetLightC"/>
              </a:rPr>
              <a:t>Марцевич С. Ю., </a:t>
            </a:r>
            <a:r>
              <a:rPr lang="ru-RU" sz="700" b="0" i="0" u="none" strike="noStrike" baseline="0" dirty="0" err="1">
                <a:latin typeface="FreeSetLightC"/>
              </a:rPr>
              <a:t>Навасардян</a:t>
            </a:r>
            <a:r>
              <a:rPr lang="ru-RU" sz="700" b="0" i="0" u="none" strike="noStrike" baseline="0" dirty="0">
                <a:latin typeface="FreeSetLightC"/>
              </a:rPr>
              <a:t> А. Р., Лобастов К. В.</a:t>
            </a:r>
            <a:r>
              <a:rPr lang="en-US" sz="700" b="0" i="0" u="none" strike="noStrike" baseline="0" dirty="0">
                <a:latin typeface="FreeSetLightC"/>
              </a:rPr>
              <a:t> </a:t>
            </a:r>
            <a:r>
              <a:rPr lang="ru-RU" sz="700" b="0" i="0" u="none" strike="noStrike" baseline="0" dirty="0">
                <a:latin typeface="FreeSetLightC"/>
              </a:rPr>
              <a:t>и др. Систематический обзор и метаанализ: критический взгляд на методологию проведения. </a:t>
            </a:r>
            <a:r>
              <a:rPr lang="ru-RU" sz="700" b="0" i="1" u="none" strike="noStrike" baseline="0" dirty="0">
                <a:latin typeface="FreeSetLightC-Italic"/>
              </a:rPr>
              <a:t>Рациональная Фармакотерапия в Кардиологии. </a:t>
            </a:r>
            <a:r>
              <a:rPr lang="ru-RU" sz="700" b="0" i="0" u="none" strike="noStrike" baseline="0" dirty="0">
                <a:latin typeface="FreeSetLightC"/>
              </a:rPr>
              <a:t>2023;19(4):382-397. DOI:10.20996/1819-6446-2023-2923. EDN WHYFSZ</a:t>
            </a:r>
            <a:endParaRPr lang="ru-RU" sz="700" dirty="0"/>
          </a:p>
        </p:txBody>
      </p:sp>
    </p:spTree>
    <p:extLst>
      <p:ext uri="{BB962C8B-B14F-4D97-AF65-F5344CB8AC3E}">
        <p14:creationId xmlns:p14="http://schemas.microsoft.com/office/powerpoint/2010/main" val="3594446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 стрелкой 1">
            <a:extLst>
              <a:ext uri="{FF2B5EF4-FFF2-40B4-BE49-F238E27FC236}">
                <a16:creationId xmlns:a16="http://schemas.microsoft.com/office/drawing/2014/main" id="{85EBAF84-038A-94B5-D747-9B0E1A9DAD29}"/>
              </a:ext>
            </a:extLst>
          </p:cNvPr>
          <p:cNvCxnSpPr>
            <a:cxnSpLocks/>
          </p:cNvCxnSpPr>
          <p:nvPr/>
        </p:nvCxnSpPr>
        <p:spPr>
          <a:xfrm>
            <a:off x="4489291" y="5244769"/>
            <a:ext cx="0" cy="59831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9901FF2A-4478-DA0D-D2EA-24D8F9003918}"/>
              </a:ext>
            </a:extLst>
          </p:cNvPr>
          <p:cNvCxnSpPr>
            <a:cxnSpLocks/>
          </p:cNvCxnSpPr>
          <p:nvPr/>
        </p:nvCxnSpPr>
        <p:spPr>
          <a:xfrm>
            <a:off x="4478141" y="4329751"/>
            <a:ext cx="0" cy="5925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8CAF9A04-8CC0-441B-69F9-AC74D847B4C0}"/>
              </a:ext>
            </a:extLst>
          </p:cNvPr>
          <p:cNvCxnSpPr>
            <a:cxnSpLocks/>
          </p:cNvCxnSpPr>
          <p:nvPr/>
        </p:nvCxnSpPr>
        <p:spPr>
          <a:xfrm>
            <a:off x="4478141" y="3076940"/>
            <a:ext cx="0" cy="5925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3CC271B3-FD2E-575F-43EC-EA48FC422EF1}"/>
              </a:ext>
            </a:extLst>
          </p:cNvPr>
          <p:cNvCxnSpPr>
            <a:cxnSpLocks/>
          </p:cNvCxnSpPr>
          <p:nvPr/>
        </p:nvCxnSpPr>
        <p:spPr>
          <a:xfrm>
            <a:off x="4466990" y="1062125"/>
            <a:ext cx="1" cy="3336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8432F30F-8017-ECC0-197D-F3CECE0340D6}"/>
              </a:ext>
            </a:extLst>
          </p:cNvPr>
          <p:cNvCxnSpPr>
            <a:cxnSpLocks/>
          </p:cNvCxnSpPr>
          <p:nvPr/>
        </p:nvCxnSpPr>
        <p:spPr>
          <a:xfrm>
            <a:off x="4466991" y="1855276"/>
            <a:ext cx="11150" cy="4020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4FA08337-38DF-109C-65E0-834BBBDB978E}"/>
              </a:ext>
            </a:extLst>
          </p:cNvPr>
          <p:cNvCxnSpPr/>
          <p:nvPr/>
        </p:nvCxnSpPr>
        <p:spPr>
          <a:xfrm>
            <a:off x="4466991" y="3319928"/>
            <a:ext cx="288627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B4B3D360-2AD5-7804-DF59-529D2E469AB4}"/>
              </a:ext>
            </a:extLst>
          </p:cNvPr>
          <p:cNvCxnSpPr/>
          <p:nvPr/>
        </p:nvCxnSpPr>
        <p:spPr>
          <a:xfrm>
            <a:off x="4478141" y="4698507"/>
            <a:ext cx="288627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F8DEFCE6-BC30-67AF-E716-F9A48DCF0FCA}"/>
              </a:ext>
            </a:extLst>
          </p:cNvPr>
          <p:cNvSpPr/>
          <p:nvPr/>
        </p:nvSpPr>
        <p:spPr>
          <a:xfrm rot="16200000">
            <a:off x="502372" y="932288"/>
            <a:ext cx="1385626" cy="568800"/>
          </a:xfrm>
          <a:prstGeom prst="roundRect">
            <a:avLst>
              <a:gd name="adj" fmla="val 19053"/>
            </a:avLst>
          </a:prstGeom>
          <a:solidFill>
            <a:srgbClr val="A1DC9B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Идентифи</a:t>
            </a:r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-</a:t>
            </a:r>
            <a:r>
              <a:rPr lang="ru-RU" sz="14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кация</a:t>
            </a:r>
            <a:endParaRPr lang="ru-RU" sz="1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0C6F239B-FF93-7F40-A5B1-C1A0AC6D01F5}"/>
              </a:ext>
            </a:extLst>
          </p:cNvPr>
          <p:cNvSpPr/>
          <p:nvPr/>
        </p:nvSpPr>
        <p:spPr>
          <a:xfrm rot="16200000">
            <a:off x="292859" y="3969034"/>
            <a:ext cx="1818685" cy="568800"/>
          </a:xfrm>
          <a:prstGeom prst="roundRect">
            <a:avLst>
              <a:gd name="adj" fmla="val 17379"/>
            </a:avLst>
          </a:prstGeom>
          <a:solidFill>
            <a:srgbClr val="92BAEA"/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Соответствие критериям включения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FD7DC603-2EAB-5E90-C545-12C6CE48F52E}"/>
              </a:ext>
            </a:extLst>
          </p:cNvPr>
          <p:cNvSpPr/>
          <p:nvPr/>
        </p:nvSpPr>
        <p:spPr>
          <a:xfrm rot="16200000">
            <a:off x="579289" y="2338892"/>
            <a:ext cx="1238812" cy="575813"/>
          </a:xfrm>
          <a:prstGeom prst="roundRect">
            <a:avLst>
              <a:gd name="adj" fmla="val 20952"/>
            </a:avLst>
          </a:prstGeom>
          <a:solidFill>
            <a:srgbClr val="B35ACF"/>
          </a:solidFill>
          <a:ln w="19050">
            <a:solidFill>
              <a:srgbClr val="7429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Скрининг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D646E4DE-F1CC-0CF4-6FAA-3FDD31DBEFE5}"/>
              </a:ext>
            </a:extLst>
          </p:cNvPr>
          <p:cNvSpPr/>
          <p:nvPr/>
        </p:nvSpPr>
        <p:spPr>
          <a:xfrm rot="16200000">
            <a:off x="439372" y="5716187"/>
            <a:ext cx="1511629" cy="568800"/>
          </a:xfrm>
          <a:prstGeom prst="roundRect">
            <a:avLst>
              <a:gd name="adj" fmla="val 22402"/>
            </a:avLst>
          </a:prstGeom>
          <a:solidFill>
            <a:srgbClr val="FDD9A9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Включенные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10A8B1CE-CC6F-8A1F-DD4F-1B97CAB79435}"/>
              </a:ext>
            </a:extLst>
          </p:cNvPr>
          <p:cNvSpPr/>
          <p:nvPr/>
        </p:nvSpPr>
        <p:spPr>
          <a:xfrm>
            <a:off x="2066344" y="479992"/>
            <a:ext cx="4845891" cy="660249"/>
          </a:xfrm>
          <a:prstGeom prst="roundRect">
            <a:avLst>
              <a:gd name="adj" fmla="val 50000"/>
            </a:avLst>
          </a:prstGeom>
          <a:solidFill>
            <a:srgbClr val="A1DC9B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Подходящие статьи, полученные с помощью поиска в заявленных базах данных (</a:t>
            </a:r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n=30</a:t>
            </a:r>
            <a:r>
              <a:rPr lang="ru-RU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00</a:t>
            </a:r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  <a:endParaRPr lang="ru-RU" sz="1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5B4252D4-609A-8483-C5D2-B33B94F9FE34}"/>
              </a:ext>
            </a:extLst>
          </p:cNvPr>
          <p:cNvSpPr/>
          <p:nvPr/>
        </p:nvSpPr>
        <p:spPr>
          <a:xfrm>
            <a:off x="3012699" y="1422897"/>
            <a:ext cx="2908581" cy="545149"/>
          </a:xfrm>
          <a:prstGeom prst="roundRect">
            <a:avLst>
              <a:gd name="adj" fmla="val 50000"/>
            </a:avLst>
          </a:prstGeom>
          <a:solidFill>
            <a:srgbClr val="A1DC9B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Статьи после удаления дубликатов (</a:t>
            </a:r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n=</a:t>
            </a:r>
            <a:r>
              <a:rPr lang="ru-RU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2000)</a:t>
            </a: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0AC10B83-310F-D275-6615-9E6169CB321A}"/>
              </a:ext>
            </a:extLst>
          </p:cNvPr>
          <p:cNvSpPr/>
          <p:nvPr/>
        </p:nvSpPr>
        <p:spPr>
          <a:xfrm>
            <a:off x="2855171" y="2302044"/>
            <a:ext cx="3223637" cy="827647"/>
          </a:xfrm>
          <a:prstGeom prst="roundRect">
            <a:avLst>
              <a:gd name="adj" fmla="val 50000"/>
            </a:avLst>
          </a:prstGeom>
          <a:solidFill>
            <a:srgbClr val="B35ACF"/>
          </a:solidFill>
          <a:ln w="19050">
            <a:solidFill>
              <a:srgbClr val="7429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Статьи, отсортированные по названию и абстракту (</a:t>
            </a:r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n=</a:t>
            </a:r>
            <a:r>
              <a:rPr lang="ru-RU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1900)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C53A49B3-1B4C-06A3-CB48-918EC3A94AB6}"/>
              </a:ext>
            </a:extLst>
          </p:cNvPr>
          <p:cNvSpPr/>
          <p:nvPr/>
        </p:nvSpPr>
        <p:spPr>
          <a:xfrm>
            <a:off x="7469681" y="2857064"/>
            <a:ext cx="3245939" cy="974053"/>
          </a:xfrm>
          <a:prstGeom prst="roundRect">
            <a:avLst>
              <a:gd name="adj" fmla="val 0"/>
            </a:avLst>
          </a:prstGeom>
          <a:solidFill>
            <a:srgbClr val="FFFFFF">
              <a:alpha val="50196"/>
            </a:srgbClr>
          </a:solidFill>
          <a:ln w="28575">
            <a:solidFill>
              <a:srgbClr val="7429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Статьи, исключенные на уровне  названия и аннотации (</a:t>
            </a:r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n=</a:t>
            </a:r>
            <a:r>
              <a:rPr lang="ru-RU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1600)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9F36BC3D-2C81-4E84-AF46-BDF59E267D5D}"/>
              </a:ext>
            </a:extLst>
          </p:cNvPr>
          <p:cNvSpPr/>
          <p:nvPr/>
        </p:nvSpPr>
        <p:spPr>
          <a:xfrm>
            <a:off x="2905190" y="3687860"/>
            <a:ext cx="3223636" cy="827647"/>
          </a:xfrm>
          <a:prstGeom prst="roundRect">
            <a:avLst>
              <a:gd name="adj" fmla="val 50000"/>
            </a:avLst>
          </a:prstGeom>
          <a:solidFill>
            <a:srgbClr val="92BAEA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Полнотекстовые статьи, проверенные по критериям включения (</a:t>
            </a:r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n=</a:t>
            </a:r>
            <a:r>
              <a:rPr lang="ru-RU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300)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0B62092E-93FD-A9E7-ED3D-47C2790426B0}"/>
              </a:ext>
            </a:extLst>
          </p:cNvPr>
          <p:cNvSpPr/>
          <p:nvPr/>
        </p:nvSpPr>
        <p:spPr>
          <a:xfrm>
            <a:off x="7510566" y="4243965"/>
            <a:ext cx="3245938" cy="1756622"/>
          </a:xfrm>
          <a:prstGeom prst="roundRect">
            <a:avLst>
              <a:gd name="adj" fmla="val 0"/>
            </a:avLst>
          </a:prstGeom>
          <a:solidFill>
            <a:srgbClr val="FFFFFF">
              <a:alpha val="50196"/>
            </a:srgb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Исключено 290 статей</a:t>
            </a:r>
          </a:p>
          <a:p>
            <a:r>
              <a:rPr lang="ru-RU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- несоответствующий дизайн: 50</a:t>
            </a:r>
          </a:p>
          <a:p>
            <a:r>
              <a:rPr lang="ru-RU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- несоответствующая популяция: 40</a:t>
            </a:r>
          </a:p>
          <a:p>
            <a:r>
              <a:rPr lang="ru-RU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- несоответствующий язык: 150</a:t>
            </a:r>
          </a:p>
          <a:p>
            <a:r>
              <a:rPr lang="ru-RU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- неоригинальная работа: 50</a:t>
            </a: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C46581DB-FB79-704B-BD5C-5F8D33F90584}"/>
              </a:ext>
            </a:extLst>
          </p:cNvPr>
          <p:cNvSpPr/>
          <p:nvPr/>
        </p:nvSpPr>
        <p:spPr>
          <a:xfrm>
            <a:off x="2855172" y="4933916"/>
            <a:ext cx="3245938" cy="619535"/>
          </a:xfrm>
          <a:prstGeom prst="roundRect">
            <a:avLst>
              <a:gd name="adj" fmla="val 50000"/>
            </a:avLst>
          </a:prstGeom>
          <a:solidFill>
            <a:srgbClr val="FDD9A9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Исследования, включенные в качественный анализ (</a:t>
            </a:r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n=</a:t>
            </a:r>
            <a:r>
              <a:rPr lang="ru-RU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10)</a:t>
            </a: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6C49E237-0224-0578-A04A-A183CDA86170}"/>
              </a:ext>
            </a:extLst>
          </p:cNvPr>
          <p:cNvSpPr/>
          <p:nvPr/>
        </p:nvSpPr>
        <p:spPr>
          <a:xfrm>
            <a:off x="2877894" y="5893243"/>
            <a:ext cx="3245938" cy="755207"/>
          </a:xfrm>
          <a:prstGeom prst="roundRect">
            <a:avLst>
              <a:gd name="adj" fmla="val 50000"/>
            </a:avLst>
          </a:prstGeom>
          <a:solidFill>
            <a:srgbClr val="FDD9A9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Исследования, включенные в количественный анализ (метаанализ) (</a:t>
            </a:r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n=</a:t>
            </a:r>
            <a:r>
              <a:rPr lang="ru-RU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10)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DEC580-B81A-4606-5CD7-81B85E2205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949" y="74325"/>
            <a:ext cx="1169620" cy="6976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350082-03A5-0B64-A9E3-464C13FFED3E}"/>
              </a:ext>
            </a:extLst>
          </p:cNvPr>
          <p:cNvSpPr txBox="1"/>
          <p:nvPr/>
        </p:nvSpPr>
        <p:spPr>
          <a:xfrm>
            <a:off x="1883569" y="-7044"/>
            <a:ext cx="754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Century Gothic" panose="020B0502020202020204" pitchFamily="34" charset="0"/>
              </a:rPr>
              <a:t>Диаграмма поиска литературы (диаграмма PRISMA)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2C503D-8ADB-F3BF-3DF0-30C80944627B}"/>
              </a:ext>
            </a:extLst>
          </p:cNvPr>
          <p:cNvSpPr txBox="1"/>
          <p:nvPr/>
        </p:nvSpPr>
        <p:spPr>
          <a:xfrm>
            <a:off x="6182021" y="6473019"/>
            <a:ext cx="53995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700" b="0" i="0" u="none" strike="noStrike" baseline="0" dirty="0">
                <a:latin typeface="FreeSetLightC"/>
              </a:rPr>
              <a:t>Марцевич С. Ю., </a:t>
            </a:r>
            <a:r>
              <a:rPr lang="ru-RU" sz="700" b="0" i="0" u="none" strike="noStrike" baseline="0" dirty="0" err="1">
                <a:latin typeface="FreeSetLightC"/>
              </a:rPr>
              <a:t>Навасардян</a:t>
            </a:r>
            <a:r>
              <a:rPr lang="ru-RU" sz="700" b="0" i="0" u="none" strike="noStrike" baseline="0" dirty="0">
                <a:latin typeface="FreeSetLightC"/>
              </a:rPr>
              <a:t> А. Р., Лобастов К. В.</a:t>
            </a:r>
            <a:r>
              <a:rPr lang="en-US" sz="700" b="0" i="0" u="none" strike="noStrike" baseline="0" dirty="0">
                <a:latin typeface="FreeSetLightC"/>
              </a:rPr>
              <a:t> </a:t>
            </a:r>
            <a:r>
              <a:rPr lang="ru-RU" sz="700" b="0" i="0" u="none" strike="noStrike" baseline="0" dirty="0">
                <a:latin typeface="FreeSetLightC"/>
              </a:rPr>
              <a:t>и др. Систематический обзор и метаанализ: критический взгляд на методологию проведения. </a:t>
            </a:r>
            <a:r>
              <a:rPr lang="ru-RU" sz="700" b="0" i="1" u="none" strike="noStrike" baseline="0" dirty="0">
                <a:latin typeface="FreeSetLightC-Italic"/>
              </a:rPr>
              <a:t>Рациональная Фармакотерапия в Кардиологии. </a:t>
            </a:r>
            <a:r>
              <a:rPr lang="ru-RU" sz="700" b="0" i="0" u="none" strike="noStrike" baseline="0" dirty="0">
                <a:latin typeface="FreeSetLightC"/>
              </a:rPr>
              <a:t>2023;19(4):382-397. DOI:10.20996/1819-6446-2023-2923. EDN WHYFSZ</a:t>
            </a:r>
            <a:endParaRPr lang="ru-RU" sz="700" dirty="0"/>
          </a:p>
        </p:txBody>
      </p:sp>
    </p:spTree>
    <p:extLst>
      <p:ext uri="{BB962C8B-B14F-4D97-AF65-F5344CB8AC3E}">
        <p14:creationId xmlns:p14="http://schemas.microsoft.com/office/powerpoint/2010/main" val="4134397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Прямоугольник: скругленные углы 132">
            <a:extLst>
              <a:ext uri="{FF2B5EF4-FFF2-40B4-BE49-F238E27FC236}">
                <a16:creationId xmlns:a16="http://schemas.microsoft.com/office/drawing/2014/main" id="{9E7BF343-71AA-FA1C-0455-C46D07DCA147}"/>
              </a:ext>
            </a:extLst>
          </p:cNvPr>
          <p:cNvSpPr/>
          <p:nvPr/>
        </p:nvSpPr>
        <p:spPr>
          <a:xfrm>
            <a:off x="6943704" y="497628"/>
            <a:ext cx="2459132" cy="1303511"/>
          </a:xfrm>
          <a:prstGeom prst="roundRect">
            <a:avLst>
              <a:gd name="adj" fmla="val 39148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0056DD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BC883A4-B2E1-9602-209F-4C9B3514F7EF}"/>
              </a:ext>
            </a:extLst>
          </p:cNvPr>
          <p:cNvGrpSpPr/>
          <p:nvPr/>
        </p:nvGrpSpPr>
        <p:grpSpPr>
          <a:xfrm>
            <a:off x="245913" y="405409"/>
            <a:ext cx="8347254" cy="6503627"/>
            <a:chOff x="2377685" y="1033461"/>
            <a:chExt cx="6242440" cy="5165078"/>
          </a:xfrm>
        </p:grpSpPr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6F10F89A-5EB5-2C18-BC2D-6C8AA37C0E16}"/>
                </a:ext>
              </a:extLst>
            </p:cNvPr>
            <p:cNvSpPr/>
            <p:nvPr/>
          </p:nvSpPr>
          <p:spPr>
            <a:xfrm>
              <a:off x="6019479" y="1688792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D8D4A602-A4A7-C4FF-3ACF-5CAF13108B94}"/>
                </a:ext>
              </a:extLst>
            </p:cNvPr>
            <p:cNvSpPr/>
            <p:nvPr/>
          </p:nvSpPr>
          <p:spPr>
            <a:xfrm>
              <a:off x="5994079" y="1644342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01CC87A7-B294-456B-DAA5-7F5513A5DD34}"/>
                </a:ext>
              </a:extLst>
            </p:cNvPr>
            <p:cNvSpPr/>
            <p:nvPr/>
          </p:nvSpPr>
          <p:spPr>
            <a:xfrm>
              <a:off x="5959154" y="1596717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542FFFC5-6B55-F8C2-8F75-8C392FFDF698}"/>
                </a:ext>
              </a:extLst>
            </p:cNvPr>
            <p:cNvSpPr/>
            <p:nvPr/>
          </p:nvSpPr>
          <p:spPr>
            <a:xfrm>
              <a:off x="6095679" y="1536392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94222D16-7208-0B95-1452-83DEB77CC2EB}"/>
                </a:ext>
              </a:extLst>
            </p:cNvPr>
            <p:cNvSpPr/>
            <p:nvPr/>
          </p:nvSpPr>
          <p:spPr>
            <a:xfrm>
              <a:off x="6038529" y="1514167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39E9164F-6FAC-D8CC-0564-6896C2065772}"/>
                </a:ext>
              </a:extLst>
            </p:cNvPr>
            <p:cNvGrpSpPr/>
            <p:nvPr/>
          </p:nvGrpSpPr>
          <p:grpSpPr>
            <a:xfrm>
              <a:off x="2377685" y="1033461"/>
              <a:ext cx="5961418" cy="5165078"/>
              <a:chOff x="2377685" y="1033461"/>
              <a:chExt cx="5961418" cy="5165078"/>
            </a:xfrm>
          </p:grpSpPr>
          <p:cxnSp>
            <p:nvCxnSpPr>
              <p:cNvPr id="106" name="Прямая соединительная линия 105">
                <a:extLst>
                  <a:ext uri="{FF2B5EF4-FFF2-40B4-BE49-F238E27FC236}">
                    <a16:creationId xmlns:a16="http://schemas.microsoft.com/office/drawing/2014/main" id="{8F532EB6-95C4-3401-2AE1-D3D930A81A1E}"/>
                  </a:ext>
                </a:extLst>
              </p:cNvPr>
              <p:cNvCxnSpPr/>
              <p:nvPr/>
            </p:nvCxnSpPr>
            <p:spPr>
              <a:xfrm>
                <a:off x="3054350" y="4191000"/>
                <a:ext cx="120650" cy="0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7" name="Прямая соединительная линия 106">
                <a:extLst>
                  <a:ext uri="{FF2B5EF4-FFF2-40B4-BE49-F238E27FC236}">
                    <a16:creationId xmlns:a16="http://schemas.microsoft.com/office/drawing/2014/main" id="{C385F794-D511-F46B-C992-4827EB434234}"/>
                  </a:ext>
                </a:extLst>
              </p:cNvPr>
              <p:cNvCxnSpPr/>
              <p:nvPr/>
            </p:nvCxnSpPr>
            <p:spPr>
              <a:xfrm>
                <a:off x="3054350" y="3213100"/>
                <a:ext cx="120650" cy="0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8" name="Прямая соединительная линия 107">
                <a:extLst>
                  <a:ext uri="{FF2B5EF4-FFF2-40B4-BE49-F238E27FC236}">
                    <a16:creationId xmlns:a16="http://schemas.microsoft.com/office/drawing/2014/main" id="{EC8F2C00-B54B-F1A5-B539-3167B9E350C5}"/>
                  </a:ext>
                </a:extLst>
              </p:cNvPr>
              <p:cNvCxnSpPr/>
              <p:nvPr/>
            </p:nvCxnSpPr>
            <p:spPr>
              <a:xfrm>
                <a:off x="3054350" y="2228850"/>
                <a:ext cx="120650" cy="0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9" name="Прямая соединительная линия 108">
                <a:extLst>
                  <a:ext uri="{FF2B5EF4-FFF2-40B4-BE49-F238E27FC236}">
                    <a16:creationId xmlns:a16="http://schemas.microsoft.com/office/drawing/2014/main" id="{EC651A10-3FE1-5BA5-27A3-DE85117343F0}"/>
                  </a:ext>
                </a:extLst>
              </p:cNvPr>
              <p:cNvCxnSpPr/>
              <p:nvPr/>
            </p:nvCxnSpPr>
            <p:spPr>
              <a:xfrm>
                <a:off x="3054350" y="1254125"/>
                <a:ext cx="120650" cy="0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0" name="Прямая соединительная линия 109">
                <a:extLst>
                  <a:ext uri="{FF2B5EF4-FFF2-40B4-BE49-F238E27FC236}">
                    <a16:creationId xmlns:a16="http://schemas.microsoft.com/office/drawing/2014/main" id="{18B79C2B-D187-8C0C-A122-C8305225CFE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60195" y="3446865"/>
                <a:ext cx="19447" cy="2351849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1" name="Прямая соединительная линия 110">
                <a:extLst>
                  <a:ext uri="{FF2B5EF4-FFF2-40B4-BE49-F238E27FC236}">
                    <a16:creationId xmlns:a16="http://schemas.microsoft.com/office/drawing/2014/main" id="{D35EF050-3010-FFC8-3BFA-7BCD8457E1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8333" y="2156511"/>
                <a:ext cx="11234" cy="3262708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2" name="Прямая соединительная линия 111">
                <a:extLst>
                  <a:ext uri="{FF2B5EF4-FFF2-40B4-BE49-F238E27FC236}">
                    <a16:creationId xmlns:a16="http://schemas.microsoft.com/office/drawing/2014/main" id="{B0C73924-6355-3157-3C64-3C0CB9E2EE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12488" y="2147056"/>
                <a:ext cx="69839" cy="3283443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3" name="Прямая соединительная линия 112">
                <a:extLst>
                  <a:ext uri="{FF2B5EF4-FFF2-40B4-BE49-F238E27FC236}">
                    <a16:creationId xmlns:a16="http://schemas.microsoft.com/office/drawing/2014/main" id="{A8D28A92-93BB-7FCD-8265-6506697668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60550" y="3424342"/>
                <a:ext cx="22823" cy="2338735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4" name="Объект 2">
                <a:extLst>
                  <a:ext uri="{FF2B5EF4-FFF2-40B4-BE49-F238E27FC236}">
                    <a16:creationId xmlns:a16="http://schemas.microsoft.com/office/drawing/2014/main" id="{1E2A6151-BCBB-8FFF-1C2B-7529FBE7513C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966972" y="2537522"/>
                <a:ext cx="3245969" cy="424543"/>
              </a:xfrm>
              <a:prstGeom prst="rect">
                <a:avLst/>
              </a:prstGeom>
            </p:spPr>
            <p:txBody>
              <a:bodyPr vert="horz" lIns="91850" tIns="45924" rIns="91850" bIns="45924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ru-RU" sz="1600" b="1" dirty="0">
                    <a:solidFill>
                      <a:srgbClr val="7030A0"/>
                    </a:solidFill>
                    <a:latin typeface="Century Gothic" panose="020B0502020202020204" pitchFamily="34" charset="0"/>
                  </a:rPr>
                  <a:t>Стандартная ошибка</a:t>
                </a:r>
                <a:r>
                  <a:rPr lang="en-US" sz="1600" b="1" dirty="0">
                    <a:solidFill>
                      <a:srgbClr val="7030A0"/>
                    </a:solidFill>
                    <a:latin typeface="Century Gothic" panose="020B0502020202020204" pitchFamily="34" charset="0"/>
                  </a:rPr>
                  <a:t>,</a:t>
                </a:r>
                <a:r>
                  <a:rPr lang="ru-RU" sz="1600" b="1" dirty="0">
                    <a:solidFill>
                      <a:srgbClr val="7030A0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US" sz="1600" b="1" dirty="0">
                    <a:solidFill>
                      <a:srgbClr val="7030A0"/>
                    </a:solidFill>
                    <a:latin typeface="Century Gothic" panose="020B0502020202020204" pitchFamily="34" charset="0"/>
                  </a:rPr>
                  <a:t>SE</a:t>
                </a:r>
                <a:endParaRPr lang="ru-RU" sz="1600" b="1" dirty="0">
                  <a:solidFill>
                    <a:srgbClr val="7030A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6" name="Объект 2">
                <a:extLst>
                  <a:ext uri="{FF2B5EF4-FFF2-40B4-BE49-F238E27FC236}">
                    <a16:creationId xmlns:a16="http://schemas.microsoft.com/office/drawing/2014/main" id="{3F442149-507B-8BCB-2C63-54C2591A77C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22878" y="5787465"/>
                <a:ext cx="482878" cy="397002"/>
              </a:xfrm>
              <a:prstGeom prst="rect">
                <a:avLst/>
              </a:prstGeom>
            </p:spPr>
            <p:txBody>
              <a:bodyPr vert="horz" lIns="91850" tIns="45924" rIns="91850" bIns="45924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ru-RU" sz="1600" dirty="0"/>
                  <a:t>0.2</a:t>
                </a:r>
              </a:p>
            </p:txBody>
          </p:sp>
          <p:sp>
            <p:nvSpPr>
              <p:cNvPr id="117" name="Объект 2">
                <a:extLst>
                  <a:ext uri="{FF2B5EF4-FFF2-40B4-BE49-F238E27FC236}">
                    <a16:creationId xmlns:a16="http://schemas.microsoft.com/office/drawing/2014/main" id="{C1C3D198-0C84-84ED-F77D-5D6A5C227B3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49181" y="5414102"/>
                <a:ext cx="482878" cy="397002"/>
              </a:xfrm>
              <a:prstGeom prst="rect">
                <a:avLst/>
              </a:prstGeom>
            </p:spPr>
            <p:txBody>
              <a:bodyPr vert="horz" lIns="91850" tIns="45924" rIns="91850" bIns="45924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ru-RU" sz="1600" dirty="0"/>
                  <a:t>0.4</a:t>
                </a:r>
              </a:p>
            </p:txBody>
          </p:sp>
          <p:sp>
            <p:nvSpPr>
              <p:cNvPr id="118" name="Объект 2">
                <a:extLst>
                  <a:ext uri="{FF2B5EF4-FFF2-40B4-BE49-F238E27FC236}">
                    <a16:creationId xmlns:a16="http://schemas.microsoft.com/office/drawing/2014/main" id="{4CE582F8-82C4-0C67-C5BE-5E6A16CDD6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45880" y="5401712"/>
                <a:ext cx="482878" cy="397002"/>
              </a:xfrm>
              <a:prstGeom prst="rect">
                <a:avLst/>
              </a:prstGeom>
            </p:spPr>
            <p:txBody>
              <a:bodyPr vert="horz" lIns="91850" tIns="45924" rIns="91850" bIns="45924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ru-RU" sz="1600" dirty="0"/>
                  <a:t>0.6</a:t>
                </a:r>
              </a:p>
            </p:txBody>
          </p:sp>
          <p:sp>
            <p:nvSpPr>
              <p:cNvPr id="119" name="Объект 2">
                <a:extLst>
                  <a:ext uri="{FF2B5EF4-FFF2-40B4-BE49-F238E27FC236}">
                    <a16:creationId xmlns:a16="http://schemas.microsoft.com/office/drawing/2014/main" id="{7F0A6334-57CB-F2CF-D62F-8BD01013C2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56225" y="5801537"/>
                <a:ext cx="482878" cy="397002"/>
              </a:xfrm>
              <a:prstGeom prst="rect">
                <a:avLst/>
              </a:prstGeom>
            </p:spPr>
            <p:txBody>
              <a:bodyPr vert="horz" lIns="91850" tIns="45924" rIns="91850" bIns="45924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ru-RU" sz="1600" dirty="0"/>
                  <a:t>0.8</a:t>
                </a:r>
              </a:p>
            </p:txBody>
          </p:sp>
          <p:sp>
            <p:nvSpPr>
              <p:cNvPr id="120" name="Объект 2">
                <a:extLst>
                  <a:ext uri="{FF2B5EF4-FFF2-40B4-BE49-F238E27FC236}">
                    <a16:creationId xmlns:a16="http://schemas.microsoft.com/office/drawing/2014/main" id="{8C0F018A-7EE2-1F89-9CF1-BEEE80D08874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2516363" y="3996233"/>
                <a:ext cx="655169" cy="397002"/>
              </a:xfrm>
              <a:prstGeom prst="rect">
                <a:avLst/>
              </a:prstGeom>
            </p:spPr>
            <p:txBody>
              <a:bodyPr vert="horz" lIns="91850" tIns="45924" rIns="91850" bIns="45924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ru-RU" sz="1600" dirty="0"/>
                  <a:t>0.15</a:t>
                </a:r>
              </a:p>
            </p:txBody>
          </p:sp>
          <p:sp>
            <p:nvSpPr>
              <p:cNvPr id="121" name="Объект 2">
                <a:extLst>
                  <a:ext uri="{FF2B5EF4-FFF2-40B4-BE49-F238E27FC236}">
                    <a16:creationId xmlns:a16="http://schemas.microsoft.com/office/drawing/2014/main" id="{9464D8D0-CCC3-A516-22CF-34C3B4FED9D7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2521128" y="3024683"/>
                <a:ext cx="655169" cy="397002"/>
              </a:xfrm>
              <a:prstGeom prst="rect">
                <a:avLst/>
              </a:prstGeom>
            </p:spPr>
            <p:txBody>
              <a:bodyPr vert="horz" lIns="91850" tIns="45924" rIns="91850" bIns="45924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ru-RU" sz="1600" dirty="0"/>
                  <a:t>0.10</a:t>
                </a:r>
              </a:p>
            </p:txBody>
          </p:sp>
          <p:sp>
            <p:nvSpPr>
              <p:cNvPr id="122" name="Объект 2">
                <a:extLst>
                  <a:ext uri="{FF2B5EF4-FFF2-40B4-BE49-F238E27FC236}">
                    <a16:creationId xmlns:a16="http://schemas.microsoft.com/office/drawing/2014/main" id="{B2166B19-4735-A0BE-DD5C-E758975DA97D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2523514" y="1162545"/>
                <a:ext cx="655169" cy="397002"/>
              </a:xfrm>
              <a:prstGeom prst="rect">
                <a:avLst/>
              </a:prstGeom>
            </p:spPr>
            <p:txBody>
              <a:bodyPr vert="horz" lIns="91850" tIns="45924" rIns="91850" bIns="45924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ru-RU" sz="1600" dirty="0"/>
                  <a:t>0.00</a:t>
                </a:r>
              </a:p>
            </p:txBody>
          </p:sp>
          <p:sp>
            <p:nvSpPr>
              <p:cNvPr id="123" name="Объект 2">
                <a:extLst>
                  <a:ext uri="{FF2B5EF4-FFF2-40B4-BE49-F238E27FC236}">
                    <a16:creationId xmlns:a16="http://schemas.microsoft.com/office/drawing/2014/main" id="{2CC19AD2-2F29-B327-4A89-0A7F64263A73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2523515" y="2136476"/>
                <a:ext cx="655169" cy="397002"/>
              </a:xfrm>
              <a:prstGeom prst="rect">
                <a:avLst/>
              </a:prstGeom>
            </p:spPr>
            <p:txBody>
              <a:bodyPr vert="horz" lIns="91850" tIns="45924" rIns="91850" bIns="45924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ru-RU" sz="1600" dirty="0"/>
                  <a:t>0.05</a:t>
                </a:r>
              </a:p>
            </p:txBody>
          </p:sp>
        </p:grp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2BCB4EA-8F35-60A5-64F0-53125D17A52E}"/>
                </a:ext>
              </a:extLst>
            </p:cNvPr>
            <p:cNvSpPr/>
            <p:nvPr/>
          </p:nvSpPr>
          <p:spPr>
            <a:xfrm>
              <a:off x="5006975" y="3851274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5E217E0E-B30A-0416-1738-79DD08A657B5}"/>
                </a:ext>
              </a:extLst>
            </p:cNvPr>
            <p:cNvSpPr/>
            <p:nvPr/>
          </p:nvSpPr>
          <p:spPr>
            <a:xfrm>
              <a:off x="5168900" y="3584613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69897752-730F-72CA-BFB2-AAFDBF357B15}"/>
                </a:ext>
              </a:extLst>
            </p:cNvPr>
            <p:cNvSpPr/>
            <p:nvPr/>
          </p:nvSpPr>
          <p:spPr>
            <a:xfrm>
              <a:off x="4756150" y="3565013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5B4F6BF5-50EF-04C8-A630-7EE4A7986A79}"/>
                </a:ext>
              </a:extLst>
            </p:cNvPr>
            <p:cNvSpPr/>
            <p:nvPr/>
          </p:nvSpPr>
          <p:spPr>
            <a:xfrm>
              <a:off x="4479925" y="3475563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691A8527-328F-7D22-D640-4EFD2DDC7DE5}"/>
                </a:ext>
              </a:extLst>
            </p:cNvPr>
            <p:cNvSpPr/>
            <p:nvPr/>
          </p:nvSpPr>
          <p:spPr>
            <a:xfrm>
              <a:off x="4568825" y="3530088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21481E7F-6FEA-0EC3-5050-D4D0D6E7F27A}"/>
                </a:ext>
              </a:extLst>
            </p:cNvPr>
            <p:cNvSpPr/>
            <p:nvPr/>
          </p:nvSpPr>
          <p:spPr>
            <a:xfrm>
              <a:off x="5400675" y="3809488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26356AA9-ADE4-8759-2E96-448F4BCFEE66}"/>
                </a:ext>
              </a:extLst>
            </p:cNvPr>
            <p:cNvSpPr/>
            <p:nvPr/>
          </p:nvSpPr>
          <p:spPr>
            <a:xfrm>
              <a:off x="5568644" y="3771388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965B2070-61A9-87C0-10D2-3BBC99D29C85}"/>
                </a:ext>
              </a:extLst>
            </p:cNvPr>
            <p:cNvSpPr/>
            <p:nvPr/>
          </p:nvSpPr>
          <p:spPr>
            <a:xfrm>
              <a:off x="5549594" y="3987288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1DB65C80-F6B0-D313-7058-4CD56E6C02A0}"/>
                </a:ext>
              </a:extLst>
            </p:cNvPr>
            <p:cNvSpPr/>
            <p:nvPr/>
          </p:nvSpPr>
          <p:spPr>
            <a:xfrm>
              <a:off x="5587694" y="4034913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DC9BF124-A5C7-AD7C-6F4B-30DE94BF9038}"/>
                </a:ext>
              </a:extLst>
            </p:cNvPr>
            <p:cNvSpPr/>
            <p:nvPr/>
          </p:nvSpPr>
          <p:spPr>
            <a:xfrm>
              <a:off x="5849860" y="3914263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2EA67512-CC1A-85A8-137A-3051217EDAB0}"/>
                </a:ext>
              </a:extLst>
            </p:cNvPr>
            <p:cNvSpPr/>
            <p:nvPr/>
          </p:nvSpPr>
          <p:spPr>
            <a:xfrm>
              <a:off x="6637260" y="4196838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5F6835DB-F358-F409-9B54-4A05A4AB2E48}"/>
                </a:ext>
              </a:extLst>
            </p:cNvPr>
            <p:cNvSpPr/>
            <p:nvPr/>
          </p:nvSpPr>
          <p:spPr>
            <a:xfrm>
              <a:off x="6992860" y="4612763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80BF29D4-D2BA-40BC-39E6-7D8C1E0931FC}"/>
                </a:ext>
              </a:extLst>
            </p:cNvPr>
            <p:cNvSpPr/>
            <p:nvPr/>
          </p:nvSpPr>
          <p:spPr>
            <a:xfrm>
              <a:off x="6603310" y="4722237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0D7BDC54-D0D3-10E9-0E44-29F887A34207}"/>
                </a:ext>
              </a:extLst>
            </p:cNvPr>
            <p:cNvSpPr/>
            <p:nvPr/>
          </p:nvSpPr>
          <p:spPr>
            <a:xfrm>
              <a:off x="7094460" y="3488263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E24DCF6D-89CB-89C8-B086-B4EAB1387916}"/>
                </a:ext>
              </a:extLst>
            </p:cNvPr>
            <p:cNvSpPr/>
            <p:nvPr/>
          </p:nvSpPr>
          <p:spPr>
            <a:xfrm>
              <a:off x="7659610" y="3530088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7ED113DA-7C69-F2A6-2721-BB1C7331D591}"/>
                </a:ext>
              </a:extLst>
            </p:cNvPr>
            <p:cNvSpPr/>
            <p:nvPr/>
          </p:nvSpPr>
          <p:spPr>
            <a:xfrm>
              <a:off x="7373860" y="2834763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9978CD1F-30FD-4F30-EC79-50CCABEAB340}"/>
                </a:ext>
              </a:extLst>
            </p:cNvPr>
            <p:cNvSpPr/>
            <p:nvPr/>
          </p:nvSpPr>
          <p:spPr>
            <a:xfrm>
              <a:off x="7335760" y="2463288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61B56906-6A28-FA3D-327B-1EBBF8F7F8EE}"/>
                </a:ext>
              </a:extLst>
            </p:cNvPr>
            <p:cNvSpPr/>
            <p:nvPr/>
          </p:nvSpPr>
          <p:spPr>
            <a:xfrm>
              <a:off x="7103985" y="2161663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2039F281-572A-67E9-8207-FF84BC15591F}"/>
                </a:ext>
              </a:extLst>
            </p:cNvPr>
            <p:cNvSpPr/>
            <p:nvPr/>
          </p:nvSpPr>
          <p:spPr>
            <a:xfrm>
              <a:off x="6230860" y="3672413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82D2460C-1E36-214A-CF53-7251E9F4D79D}"/>
                </a:ext>
              </a:extLst>
            </p:cNvPr>
            <p:cNvSpPr/>
            <p:nvPr/>
          </p:nvSpPr>
          <p:spPr>
            <a:xfrm>
              <a:off x="6345160" y="3602563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DF6A1D8D-3C7C-22F3-F43C-F4C8FD344E0D}"/>
                </a:ext>
              </a:extLst>
            </p:cNvPr>
            <p:cNvSpPr/>
            <p:nvPr/>
          </p:nvSpPr>
          <p:spPr>
            <a:xfrm>
              <a:off x="6462635" y="3398044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10D10D0C-EE63-AAAA-D698-E05196B1D5B4}"/>
                </a:ext>
              </a:extLst>
            </p:cNvPr>
            <p:cNvSpPr/>
            <p:nvPr/>
          </p:nvSpPr>
          <p:spPr>
            <a:xfrm>
              <a:off x="6532485" y="3494613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FAB27CDF-4543-84B3-F627-A5F354B06D1B}"/>
                </a:ext>
              </a:extLst>
            </p:cNvPr>
            <p:cNvSpPr/>
            <p:nvPr/>
          </p:nvSpPr>
          <p:spPr>
            <a:xfrm>
              <a:off x="5999085" y="3308044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9E40FDC2-903C-645D-AB2B-FE30DF8A8842}"/>
                </a:ext>
              </a:extLst>
            </p:cNvPr>
            <p:cNvSpPr/>
            <p:nvPr/>
          </p:nvSpPr>
          <p:spPr>
            <a:xfrm>
              <a:off x="6037185" y="3394869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04D4C9B1-C90C-30FD-EA82-710F690BDDFC}"/>
                </a:ext>
              </a:extLst>
            </p:cNvPr>
            <p:cNvSpPr/>
            <p:nvPr/>
          </p:nvSpPr>
          <p:spPr>
            <a:xfrm>
              <a:off x="6351510" y="3298519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4E037EDA-C2D3-5839-43D2-4E3E49E39E5E}"/>
                </a:ext>
              </a:extLst>
            </p:cNvPr>
            <p:cNvSpPr/>
            <p:nvPr/>
          </p:nvSpPr>
          <p:spPr>
            <a:xfrm>
              <a:off x="6510260" y="3165169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198C551C-E5B6-5E87-70D5-08C1DFBF1FB2}"/>
                </a:ext>
              </a:extLst>
            </p:cNvPr>
            <p:cNvSpPr/>
            <p:nvPr/>
          </p:nvSpPr>
          <p:spPr>
            <a:xfrm>
              <a:off x="6595985" y="3231844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A327C752-4262-AEB1-271B-BAE5BE2EE02B}"/>
                </a:ext>
              </a:extLst>
            </p:cNvPr>
            <p:cNvSpPr/>
            <p:nvPr/>
          </p:nvSpPr>
          <p:spPr>
            <a:xfrm>
              <a:off x="6253085" y="3133419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C0BF9BA2-6A5F-C240-CA57-C3B08BC84F83}"/>
                </a:ext>
              </a:extLst>
            </p:cNvPr>
            <p:cNvSpPr/>
            <p:nvPr/>
          </p:nvSpPr>
          <p:spPr>
            <a:xfrm>
              <a:off x="6072110" y="3133419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E5BB8904-5B2F-5367-F97F-207636EFFB80}"/>
                </a:ext>
              </a:extLst>
            </p:cNvPr>
            <p:cNvSpPr/>
            <p:nvPr/>
          </p:nvSpPr>
          <p:spPr>
            <a:xfrm>
              <a:off x="5929235" y="3060394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A65A5833-C4DC-7541-71F9-20C4D4EE8BCD}"/>
                </a:ext>
              </a:extLst>
            </p:cNvPr>
            <p:cNvSpPr/>
            <p:nvPr/>
          </p:nvSpPr>
          <p:spPr>
            <a:xfrm>
              <a:off x="5830810" y="3152469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AEBDEFE1-AFD3-3B18-544D-EB2FA33D42D7}"/>
                </a:ext>
              </a:extLst>
            </p:cNvPr>
            <p:cNvSpPr/>
            <p:nvPr/>
          </p:nvSpPr>
          <p:spPr>
            <a:xfrm>
              <a:off x="5671344" y="3104844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0CCA35AF-8633-C9A5-AF68-63F6FD6EDA16}"/>
                </a:ext>
              </a:extLst>
            </p:cNvPr>
            <p:cNvSpPr/>
            <p:nvPr/>
          </p:nvSpPr>
          <p:spPr>
            <a:xfrm>
              <a:off x="5782085" y="2981019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5964556C-27EA-74FB-A478-962C6CF05478}"/>
                </a:ext>
              </a:extLst>
            </p:cNvPr>
            <p:cNvSpPr/>
            <p:nvPr/>
          </p:nvSpPr>
          <p:spPr>
            <a:xfrm>
              <a:off x="5902735" y="2914344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A0795E3B-43DF-204A-19B8-44214F50C6D7}"/>
                </a:ext>
              </a:extLst>
            </p:cNvPr>
            <p:cNvSpPr/>
            <p:nvPr/>
          </p:nvSpPr>
          <p:spPr>
            <a:xfrm>
              <a:off x="6137685" y="2888944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006506A2-0674-0B17-1824-176B48896B3D}"/>
                </a:ext>
              </a:extLst>
            </p:cNvPr>
            <p:cNvSpPr/>
            <p:nvPr/>
          </p:nvSpPr>
          <p:spPr>
            <a:xfrm>
              <a:off x="6051960" y="2901644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78A332B3-FDD6-38AD-5DA1-8EC3FAE4523E}"/>
                </a:ext>
              </a:extLst>
            </p:cNvPr>
            <p:cNvSpPr/>
            <p:nvPr/>
          </p:nvSpPr>
          <p:spPr>
            <a:xfrm>
              <a:off x="5994810" y="2936569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DE4D4707-BA9C-9155-3B2F-F670ECF80E4F}"/>
                </a:ext>
              </a:extLst>
            </p:cNvPr>
            <p:cNvSpPr/>
            <p:nvPr/>
          </p:nvSpPr>
          <p:spPr>
            <a:xfrm>
              <a:off x="6286910" y="2914344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8EB24824-5553-40FF-EFE4-3D8261CFDD7C}"/>
                </a:ext>
              </a:extLst>
            </p:cNvPr>
            <p:cNvSpPr/>
            <p:nvPr/>
          </p:nvSpPr>
          <p:spPr>
            <a:xfrm>
              <a:off x="6369460" y="2971494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3494D7D1-423C-5FC1-6F21-0EC2B9C6CD1B}"/>
                </a:ext>
              </a:extLst>
            </p:cNvPr>
            <p:cNvSpPr/>
            <p:nvPr/>
          </p:nvSpPr>
          <p:spPr>
            <a:xfrm>
              <a:off x="6356760" y="2885769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A589DDD5-AEF2-8B7F-BEA7-6F65169E83E7}"/>
                </a:ext>
              </a:extLst>
            </p:cNvPr>
            <p:cNvSpPr/>
            <p:nvPr/>
          </p:nvSpPr>
          <p:spPr>
            <a:xfrm>
              <a:off x="6553610" y="2784169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65BA4EDE-2C98-C47C-4DFA-21310B1E7F9F}"/>
                </a:ext>
              </a:extLst>
            </p:cNvPr>
            <p:cNvSpPr/>
            <p:nvPr/>
          </p:nvSpPr>
          <p:spPr>
            <a:xfrm>
              <a:off x="6483760" y="2796869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DB89CAA6-61A4-2B51-7D19-D8F20708899B}"/>
                </a:ext>
              </a:extLst>
            </p:cNvPr>
            <p:cNvSpPr/>
            <p:nvPr/>
          </p:nvSpPr>
          <p:spPr>
            <a:xfrm>
              <a:off x="6626635" y="2888944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D5E82C03-E470-55DF-3CDC-8D5369F922C0}"/>
                </a:ext>
              </a:extLst>
            </p:cNvPr>
            <p:cNvSpPr/>
            <p:nvPr/>
          </p:nvSpPr>
          <p:spPr>
            <a:xfrm>
              <a:off x="6826660" y="2869894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Овал 52">
              <a:extLst>
                <a:ext uri="{FF2B5EF4-FFF2-40B4-BE49-F238E27FC236}">
                  <a16:creationId xmlns:a16="http://schemas.microsoft.com/office/drawing/2014/main" id="{96E880DC-16EE-6704-E267-B5758CB6C86C}"/>
                </a:ext>
              </a:extLst>
            </p:cNvPr>
            <p:cNvSpPr/>
            <p:nvPr/>
          </p:nvSpPr>
          <p:spPr>
            <a:xfrm>
              <a:off x="7017160" y="2685744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278286D2-FFC1-A9CA-B0A5-15DB619BA844}"/>
                </a:ext>
              </a:extLst>
            </p:cNvPr>
            <p:cNvSpPr/>
            <p:nvPr/>
          </p:nvSpPr>
          <p:spPr>
            <a:xfrm>
              <a:off x="6642510" y="2768294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id="{54D9134E-3B90-B386-54D7-9B2A9939183D}"/>
                </a:ext>
              </a:extLst>
            </p:cNvPr>
            <p:cNvSpPr/>
            <p:nvPr/>
          </p:nvSpPr>
          <p:spPr>
            <a:xfrm>
              <a:off x="6693310" y="2790519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2810F245-3E71-8B83-E4D0-891823D0DD6A}"/>
                </a:ext>
              </a:extLst>
            </p:cNvPr>
            <p:cNvSpPr/>
            <p:nvPr/>
          </p:nvSpPr>
          <p:spPr>
            <a:xfrm>
              <a:off x="6725060" y="2704794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 56">
              <a:extLst>
                <a:ext uri="{FF2B5EF4-FFF2-40B4-BE49-F238E27FC236}">
                  <a16:creationId xmlns:a16="http://schemas.microsoft.com/office/drawing/2014/main" id="{CF46287F-B6C1-C1C8-E73A-FD684305BB24}"/>
                </a:ext>
              </a:extLst>
            </p:cNvPr>
            <p:cNvSpPr/>
            <p:nvPr/>
          </p:nvSpPr>
          <p:spPr>
            <a:xfrm>
              <a:off x="6254792" y="2546044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Овал 57">
              <a:extLst>
                <a:ext uri="{FF2B5EF4-FFF2-40B4-BE49-F238E27FC236}">
                  <a16:creationId xmlns:a16="http://schemas.microsoft.com/office/drawing/2014/main" id="{6C5512FD-D3D0-847A-E40B-070A867C60C8}"/>
                </a:ext>
              </a:extLst>
            </p:cNvPr>
            <p:cNvSpPr/>
            <p:nvPr/>
          </p:nvSpPr>
          <p:spPr>
            <a:xfrm>
              <a:off x="6054767" y="2517469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58">
              <a:extLst>
                <a:ext uri="{FF2B5EF4-FFF2-40B4-BE49-F238E27FC236}">
                  <a16:creationId xmlns:a16="http://schemas.microsoft.com/office/drawing/2014/main" id="{E6CE0069-C148-761E-FC5F-3C0F59B6A972}"/>
                </a:ext>
              </a:extLst>
            </p:cNvPr>
            <p:cNvSpPr/>
            <p:nvPr/>
          </p:nvSpPr>
          <p:spPr>
            <a:xfrm>
              <a:off x="6000792" y="2717494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446C9368-534B-6CEA-BA33-AA00AA6177F3}"/>
                </a:ext>
              </a:extLst>
            </p:cNvPr>
            <p:cNvSpPr/>
            <p:nvPr/>
          </p:nvSpPr>
          <p:spPr>
            <a:xfrm>
              <a:off x="5978567" y="2730194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C755F1EE-05F8-E98B-5AD8-4C8EADB3611C}"/>
                </a:ext>
              </a:extLst>
            </p:cNvPr>
            <p:cNvSpPr/>
            <p:nvPr/>
          </p:nvSpPr>
          <p:spPr>
            <a:xfrm>
              <a:off x="5873792" y="2520644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Овал 61">
              <a:extLst>
                <a:ext uri="{FF2B5EF4-FFF2-40B4-BE49-F238E27FC236}">
                  <a16:creationId xmlns:a16="http://schemas.microsoft.com/office/drawing/2014/main" id="{EE40CF77-07F0-45B9-4ED0-BD2096681216}"/>
                </a:ext>
              </a:extLst>
            </p:cNvPr>
            <p:cNvSpPr/>
            <p:nvPr/>
          </p:nvSpPr>
          <p:spPr>
            <a:xfrm>
              <a:off x="5886492" y="2617562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вал 62">
              <a:extLst>
                <a:ext uri="{FF2B5EF4-FFF2-40B4-BE49-F238E27FC236}">
                  <a16:creationId xmlns:a16="http://schemas.microsoft.com/office/drawing/2014/main" id="{6F115303-D5F7-B86A-2AFC-515A6A424554}"/>
                </a:ext>
              </a:extLst>
            </p:cNvPr>
            <p:cNvSpPr/>
            <p:nvPr/>
          </p:nvSpPr>
          <p:spPr>
            <a:xfrm>
              <a:off x="5686467" y="2750912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Овал 63">
              <a:extLst>
                <a:ext uri="{FF2B5EF4-FFF2-40B4-BE49-F238E27FC236}">
                  <a16:creationId xmlns:a16="http://schemas.microsoft.com/office/drawing/2014/main" id="{C7290CD0-95B1-57C6-9DF5-F2DBE6ED8E9B}"/>
                </a:ext>
              </a:extLst>
            </p:cNvPr>
            <p:cNvSpPr/>
            <p:nvPr/>
          </p:nvSpPr>
          <p:spPr>
            <a:xfrm>
              <a:off x="5779704" y="2785837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A4516468-9898-0B12-C387-5FA3456FD8C8}"/>
                </a:ext>
              </a:extLst>
            </p:cNvPr>
            <p:cNvSpPr/>
            <p:nvPr/>
          </p:nvSpPr>
          <p:spPr>
            <a:xfrm>
              <a:off x="5684454" y="2627087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8DAF39A8-7D12-7397-3222-22575462FAEE}"/>
                </a:ext>
              </a:extLst>
            </p:cNvPr>
            <p:cNvSpPr/>
            <p:nvPr/>
          </p:nvSpPr>
          <p:spPr>
            <a:xfrm>
              <a:off x="5642769" y="2709637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Овал 66">
              <a:extLst>
                <a:ext uri="{FF2B5EF4-FFF2-40B4-BE49-F238E27FC236}">
                  <a16:creationId xmlns:a16="http://schemas.microsoft.com/office/drawing/2014/main" id="{C24CC419-7D06-01C7-3D44-45A260FD18E1}"/>
                </a:ext>
              </a:extLst>
            </p:cNvPr>
            <p:cNvSpPr/>
            <p:nvPr/>
          </p:nvSpPr>
          <p:spPr>
            <a:xfrm>
              <a:off x="5735804" y="2706462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Овал 67">
              <a:extLst>
                <a:ext uri="{FF2B5EF4-FFF2-40B4-BE49-F238E27FC236}">
                  <a16:creationId xmlns:a16="http://schemas.microsoft.com/office/drawing/2014/main" id="{96CFA226-8A96-00B4-2913-415337775532}"/>
                </a:ext>
              </a:extLst>
            </p:cNvPr>
            <p:cNvSpPr/>
            <p:nvPr/>
          </p:nvSpPr>
          <p:spPr>
            <a:xfrm>
              <a:off x="5523079" y="2877912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Овал 68">
              <a:extLst>
                <a:ext uri="{FF2B5EF4-FFF2-40B4-BE49-F238E27FC236}">
                  <a16:creationId xmlns:a16="http://schemas.microsoft.com/office/drawing/2014/main" id="{DC9B8199-0AAE-9D21-4A3E-38F43B5A2C79}"/>
                </a:ext>
              </a:extLst>
            </p:cNvPr>
            <p:cNvSpPr/>
            <p:nvPr/>
          </p:nvSpPr>
          <p:spPr>
            <a:xfrm>
              <a:off x="5348454" y="3014437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91420326-FDB6-8D2F-08A7-632707B12686}"/>
                </a:ext>
              </a:extLst>
            </p:cNvPr>
            <p:cNvSpPr/>
            <p:nvPr/>
          </p:nvSpPr>
          <p:spPr>
            <a:xfrm>
              <a:off x="5326229" y="2989037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Овал 70">
              <a:extLst>
                <a:ext uri="{FF2B5EF4-FFF2-40B4-BE49-F238E27FC236}">
                  <a16:creationId xmlns:a16="http://schemas.microsoft.com/office/drawing/2014/main" id="{C102CFB4-FA64-40D1-D750-EEF969AE3FA3}"/>
                </a:ext>
              </a:extLst>
            </p:cNvPr>
            <p:cNvSpPr/>
            <p:nvPr/>
          </p:nvSpPr>
          <p:spPr>
            <a:xfrm>
              <a:off x="5329404" y="3243037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Овал 71">
              <a:extLst>
                <a:ext uri="{FF2B5EF4-FFF2-40B4-BE49-F238E27FC236}">
                  <a16:creationId xmlns:a16="http://schemas.microsoft.com/office/drawing/2014/main" id="{6767225C-DE8C-F38F-C5E0-E881C09534F1}"/>
                </a:ext>
              </a:extLst>
            </p:cNvPr>
            <p:cNvSpPr/>
            <p:nvPr/>
          </p:nvSpPr>
          <p:spPr>
            <a:xfrm>
              <a:off x="4976979" y="2799637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Овал 72">
              <a:extLst>
                <a:ext uri="{FF2B5EF4-FFF2-40B4-BE49-F238E27FC236}">
                  <a16:creationId xmlns:a16="http://schemas.microsoft.com/office/drawing/2014/main" id="{6365464C-F06A-A592-6BBE-3AB91DB548B6}"/>
                </a:ext>
              </a:extLst>
            </p:cNvPr>
            <p:cNvSpPr/>
            <p:nvPr/>
          </p:nvSpPr>
          <p:spPr>
            <a:xfrm>
              <a:off x="5632144" y="2472612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Овал 73">
              <a:extLst>
                <a:ext uri="{FF2B5EF4-FFF2-40B4-BE49-F238E27FC236}">
                  <a16:creationId xmlns:a16="http://schemas.microsoft.com/office/drawing/2014/main" id="{1A36602B-C46A-9774-AE29-88837809B22F}"/>
                </a:ext>
              </a:extLst>
            </p:cNvPr>
            <p:cNvSpPr/>
            <p:nvPr/>
          </p:nvSpPr>
          <p:spPr>
            <a:xfrm>
              <a:off x="5713413" y="2399587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Овал 74">
              <a:extLst>
                <a:ext uri="{FF2B5EF4-FFF2-40B4-BE49-F238E27FC236}">
                  <a16:creationId xmlns:a16="http://schemas.microsoft.com/office/drawing/2014/main" id="{4937919B-3129-D7E5-6B29-088EC003661D}"/>
                </a:ext>
              </a:extLst>
            </p:cNvPr>
            <p:cNvSpPr/>
            <p:nvPr/>
          </p:nvSpPr>
          <p:spPr>
            <a:xfrm>
              <a:off x="5661819" y="2358312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Овал 75">
              <a:extLst>
                <a:ext uri="{FF2B5EF4-FFF2-40B4-BE49-F238E27FC236}">
                  <a16:creationId xmlns:a16="http://schemas.microsoft.com/office/drawing/2014/main" id="{237834DC-E841-5D6B-B815-DF4DC19B77E4}"/>
                </a:ext>
              </a:extLst>
            </p:cNvPr>
            <p:cNvSpPr/>
            <p:nvPr/>
          </p:nvSpPr>
          <p:spPr>
            <a:xfrm>
              <a:off x="5537994" y="2334977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Овал 76">
              <a:extLst>
                <a:ext uri="{FF2B5EF4-FFF2-40B4-BE49-F238E27FC236}">
                  <a16:creationId xmlns:a16="http://schemas.microsoft.com/office/drawing/2014/main" id="{20B9DEC7-FB5E-D8B6-CD7F-45D24FCDE616}"/>
                </a:ext>
              </a:extLst>
            </p:cNvPr>
            <p:cNvSpPr/>
            <p:nvPr/>
          </p:nvSpPr>
          <p:spPr>
            <a:xfrm>
              <a:off x="5658644" y="2131777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id="{AD333314-C305-54A4-D247-FCFDB2C9A2EF}"/>
                </a:ext>
              </a:extLst>
            </p:cNvPr>
            <p:cNvSpPr/>
            <p:nvPr/>
          </p:nvSpPr>
          <p:spPr>
            <a:xfrm>
              <a:off x="6449219" y="1750777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Овал 78">
              <a:extLst>
                <a:ext uri="{FF2B5EF4-FFF2-40B4-BE49-F238E27FC236}">
                  <a16:creationId xmlns:a16="http://schemas.microsoft.com/office/drawing/2014/main" id="{43024924-6353-1446-3CBE-2E4826DD4A32}"/>
                </a:ext>
              </a:extLst>
            </p:cNvPr>
            <p:cNvSpPr/>
            <p:nvPr/>
          </p:nvSpPr>
          <p:spPr>
            <a:xfrm>
              <a:off x="6315869" y="1933509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Овал 79">
              <a:extLst>
                <a:ext uri="{FF2B5EF4-FFF2-40B4-BE49-F238E27FC236}">
                  <a16:creationId xmlns:a16="http://schemas.microsoft.com/office/drawing/2014/main" id="{8B9AE790-8568-214F-3647-F9DF9567BEFB}"/>
                </a:ext>
              </a:extLst>
            </p:cNvPr>
            <p:cNvSpPr/>
            <p:nvPr/>
          </p:nvSpPr>
          <p:spPr>
            <a:xfrm>
              <a:off x="6287294" y="1866834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Овал 80">
              <a:extLst>
                <a:ext uri="{FF2B5EF4-FFF2-40B4-BE49-F238E27FC236}">
                  <a16:creationId xmlns:a16="http://schemas.microsoft.com/office/drawing/2014/main" id="{BC810EC4-4960-7B99-3420-B5BE17470116}"/>
                </a:ext>
              </a:extLst>
            </p:cNvPr>
            <p:cNvSpPr/>
            <p:nvPr/>
          </p:nvSpPr>
          <p:spPr>
            <a:xfrm>
              <a:off x="6196132" y="2010567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Овал 81">
              <a:extLst>
                <a:ext uri="{FF2B5EF4-FFF2-40B4-BE49-F238E27FC236}">
                  <a16:creationId xmlns:a16="http://schemas.microsoft.com/office/drawing/2014/main" id="{508D174B-CDBD-7177-A516-6E970B1CCBA2}"/>
                </a:ext>
              </a:extLst>
            </p:cNvPr>
            <p:cNvSpPr/>
            <p:nvPr/>
          </p:nvSpPr>
          <p:spPr>
            <a:xfrm>
              <a:off x="5689844" y="1845467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Овал 82">
              <a:extLst>
                <a:ext uri="{FF2B5EF4-FFF2-40B4-BE49-F238E27FC236}">
                  <a16:creationId xmlns:a16="http://schemas.microsoft.com/office/drawing/2014/main" id="{DAE01897-82CE-4F3B-5E86-F536E6B90A94}"/>
                </a:ext>
              </a:extLst>
            </p:cNvPr>
            <p:cNvSpPr/>
            <p:nvPr/>
          </p:nvSpPr>
          <p:spPr>
            <a:xfrm>
              <a:off x="6074019" y="1762917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Овал 83">
              <a:extLst>
                <a:ext uri="{FF2B5EF4-FFF2-40B4-BE49-F238E27FC236}">
                  <a16:creationId xmlns:a16="http://schemas.microsoft.com/office/drawing/2014/main" id="{6012FB5F-A8ED-C700-DE88-108B1FE4234F}"/>
                </a:ext>
              </a:extLst>
            </p:cNvPr>
            <p:cNvSpPr/>
            <p:nvPr/>
          </p:nvSpPr>
          <p:spPr>
            <a:xfrm>
              <a:off x="6061319" y="1832767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Овал 84">
              <a:extLst>
                <a:ext uri="{FF2B5EF4-FFF2-40B4-BE49-F238E27FC236}">
                  <a16:creationId xmlns:a16="http://schemas.microsoft.com/office/drawing/2014/main" id="{12A71ADB-7B51-CA32-1769-9016745394EB}"/>
                </a:ext>
              </a:extLst>
            </p:cNvPr>
            <p:cNvSpPr/>
            <p:nvPr/>
          </p:nvSpPr>
          <p:spPr>
            <a:xfrm>
              <a:off x="6080369" y="1904692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Овал 85">
              <a:extLst>
                <a:ext uri="{FF2B5EF4-FFF2-40B4-BE49-F238E27FC236}">
                  <a16:creationId xmlns:a16="http://schemas.microsoft.com/office/drawing/2014/main" id="{AD896B68-E1C7-C6C1-B256-7B524CB7EB75}"/>
                </a:ext>
              </a:extLst>
            </p:cNvPr>
            <p:cNvSpPr/>
            <p:nvPr/>
          </p:nvSpPr>
          <p:spPr>
            <a:xfrm>
              <a:off x="6175619" y="1647517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Овал 86">
              <a:extLst>
                <a:ext uri="{FF2B5EF4-FFF2-40B4-BE49-F238E27FC236}">
                  <a16:creationId xmlns:a16="http://schemas.microsoft.com/office/drawing/2014/main" id="{2DD24D53-FD37-543C-FD76-89D44BFB6FF7}"/>
                </a:ext>
              </a:extLst>
            </p:cNvPr>
            <p:cNvSpPr/>
            <p:nvPr/>
          </p:nvSpPr>
          <p:spPr>
            <a:xfrm>
              <a:off x="6194669" y="1707842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Овал 87">
              <a:extLst>
                <a:ext uri="{FF2B5EF4-FFF2-40B4-BE49-F238E27FC236}">
                  <a16:creationId xmlns:a16="http://schemas.microsoft.com/office/drawing/2014/main" id="{AF177D14-2106-67FA-9BC9-0903C201CE90}"/>
                </a:ext>
              </a:extLst>
            </p:cNvPr>
            <p:cNvSpPr/>
            <p:nvPr/>
          </p:nvSpPr>
          <p:spPr>
            <a:xfrm>
              <a:off x="5889302" y="1487181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Овал 88">
              <a:extLst>
                <a:ext uri="{FF2B5EF4-FFF2-40B4-BE49-F238E27FC236}">
                  <a16:creationId xmlns:a16="http://schemas.microsoft.com/office/drawing/2014/main" id="{3773AA65-9B25-96CD-10AB-8583E90917C5}"/>
                </a:ext>
              </a:extLst>
            </p:cNvPr>
            <p:cNvSpPr/>
            <p:nvPr/>
          </p:nvSpPr>
          <p:spPr>
            <a:xfrm>
              <a:off x="5955979" y="1495117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id="{99B23042-9F34-5DB2-D1C6-EB22788394BC}"/>
                </a:ext>
              </a:extLst>
            </p:cNvPr>
            <p:cNvSpPr/>
            <p:nvPr/>
          </p:nvSpPr>
          <p:spPr>
            <a:xfrm>
              <a:off x="6019479" y="1498292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Овал 90">
              <a:extLst>
                <a:ext uri="{FF2B5EF4-FFF2-40B4-BE49-F238E27FC236}">
                  <a16:creationId xmlns:a16="http://schemas.microsoft.com/office/drawing/2014/main" id="{8BE30D84-C974-663C-562E-DE1604D9F17B}"/>
                </a:ext>
              </a:extLst>
            </p:cNvPr>
            <p:cNvSpPr/>
            <p:nvPr/>
          </p:nvSpPr>
          <p:spPr>
            <a:xfrm>
              <a:off x="5879779" y="1514167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Овал 91">
              <a:extLst>
                <a:ext uri="{FF2B5EF4-FFF2-40B4-BE49-F238E27FC236}">
                  <a16:creationId xmlns:a16="http://schemas.microsoft.com/office/drawing/2014/main" id="{AF3EAEE5-88C3-FF1E-9230-5DF22DA7FBEF}"/>
                </a:ext>
              </a:extLst>
            </p:cNvPr>
            <p:cNvSpPr/>
            <p:nvPr/>
          </p:nvSpPr>
          <p:spPr>
            <a:xfrm>
              <a:off x="5959154" y="1521311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Овал 92">
              <a:extLst>
                <a:ext uri="{FF2B5EF4-FFF2-40B4-BE49-F238E27FC236}">
                  <a16:creationId xmlns:a16="http://schemas.microsoft.com/office/drawing/2014/main" id="{5C7999C8-1E47-C8D2-2B63-EC414E732CED}"/>
                </a:ext>
              </a:extLst>
            </p:cNvPr>
            <p:cNvSpPr/>
            <p:nvPr/>
          </p:nvSpPr>
          <p:spPr>
            <a:xfrm>
              <a:off x="6048055" y="1516549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Овал 93">
              <a:extLst>
                <a:ext uri="{FF2B5EF4-FFF2-40B4-BE49-F238E27FC236}">
                  <a16:creationId xmlns:a16="http://schemas.microsoft.com/office/drawing/2014/main" id="{A1A42438-3819-ACC9-8EE0-1D1A09D41013}"/>
                </a:ext>
              </a:extLst>
            </p:cNvPr>
            <p:cNvSpPr/>
            <p:nvPr/>
          </p:nvSpPr>
          <p:spPr>
            <a:xfrm>
              <a:off x="6032179" y="1647517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Овал 94">
              <a:extLst>
                <a:ext uri="{FF2B5EF4-FFF2-40B4-BE49-F238E27FC236}">
                  <a16:creationId xmlns:a16="http://schemas.microsoft.com/office/drawing/2014/main" id="{061CDB91-B08A-B5DC-D3E4-2F1C2991FE4B}"/>
                </a:ext>
              </a:extLst>
            </p:cNvPr>
            <p:cNvSpPr/>
            <p:nvPr/>
          </p:nvSpPr>
          <p:spPr>
            <a:xfrm>
              <a:off x="6003604" y="1580842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6380F855-0C1F-9CB8-D414-4079974B530C}"/>
                </a:ext>
              </a:extLst>
            </p:cNvPr>
            <p:cNvSpPr/>
            <p:nvPr/>
          </p:nvSpPr>
          <p:spPr>
            <a:xfrm>
              <a:off x="5821669" y="1692418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Овал 96">
              <a:extLst>
                <a:ext uri="{FF2B5EF4-FFF2-40B4-BE49-F238E27FC236}">
                  <a16:creationId xmlns:a16="http://schemas.microsoft.com/office/drawing/2014/main" id="{7D3B1A91-6A97-CF55-3D6F-52AB1F6F87AA}"/>
                </a:ext>
              </a:extLst>
            </p:cNvPr>
            <p:cNvSpPr/>
            <p:nvPr/>
          </p:nvSpPr>
          <p:spPr>
            <a:xfrm>
              <a:off x="5878819" y="1667018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Овал 97">
              <a:extLst>
                <a:ext uri="{FF2B5EF4-FFF2-40B4-BE49-F238E27FC236}">
                  <a16:creationId xmlns:a16="http://schemas.microsoft.com/office/drawing/2014/main" id="{1A20748F-332D-50DB-0DB3-FBDD94EE481C}"/>
                </a:ext>
              </a:extLst>
            </p:cNvPr>
            <p:cNvSpPr/>
            <p:nvPr/>
          </p:nvSpPr>
          <p:spPr>
            <a:xfrm>
              <a:off x="5821669" y="1670193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Овал 98">
              <a:extLst>
                <a:ext uri="{FF2B5EF4-FFF2-40B4-BE49-F238E27FC236}">
                  <a16:creationId xmlns:a16="http://schemas.microsoft.com/office/drawing/2014/main" id="{56DC0516-084A-2714-CACF-3B2B8011B699}"/>
                </a:ext>
              </a:extLst>
            </p:cNvPr>
            <p:cNvSpPr/>
            <p:nvPr/>
          </p:nvSpPr>
          <p:spPr>
            <a:xfrm>
              <a:off x="5939144" y="1720993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Овал 99">
              <a:extLst>
                <a:ext uri="{FF2B5EF4-FFF2-40B4-BE49-F238E27FC236}">
                  <a16:creationId xmlns:a16="http://schemas.microsoft.com/office/drawing/2014/main" id="{E1C2A49E-FEBB-796C-4A5C-BD36FBD6EF56}"/>
                </a:ext>
              </a:extLst>
            </p:cNvPr>
            <p:cNvSpPr/>
            <p:nvPr/>
          </p:nvSpPr>
          <p:spPr>
            <a:xfrm>
              <a:off x="5904219" y="1641618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Овал 100">
              <a:extLst>
                <a:ext uri="{FF2B5EF4-FFF2-40B4-BE49-F238E27FC236}">
                  <a16:creationId xmlns:a16="http://schemas.microsoft.com/office/drawing/2014/main" id="{5CEC8719-182F-08CB-FC67-714BDAFF41D9}"/>
                </a:ext>
              </a:extLst>
            </p:cNvPr>
            <p:cNvSpPr/>
            <p:nvPr/>
          </p:nvSpPr>
          <p:spPr>
            <a:xfrm>
              <a:off x="5793120" y="1566311"/>
              <a:ext cx="90000" cy="900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02" name="Прямая со стрелкой 101">
              <a:extLst>
                <a:ext uri="{FF2B5EF4-FFF2-40B4-BE49-F238E27FC236}">
                  <a16:creationId xmlns:a16="http://schemas.microsoft.com/office/drawing/2014/main" id="{6717A099-995B-8D74-8040-9AFBAB096A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19475" y="1347788"/>
              <a:ext cx="2609850" cy="3486150"/>
            </a:xfrm>
            <a:prstGeom prst="straightConnector1">
              <a:avLst/>
            </a:prstGeom>
            <a:ln w="12700">
              <a:prstDash val="lg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Прямая со стрелкой 102">
              <a:extLst>
                <a:ext uri="{FF2B5EF4-FFF2-40B4-BE49-F238E27FC236}">
                  <a16:creationId xmlns:a16="http://schemas.microsoft.com/office/drawing/2014/main" id="{EBF25F77-1B86-9D41-395B-7FFCAC45D151}"/>
                </a:ext>
              </a:extLst>
            </p:cNvPr>
            <p:cNvCxnSpPr>
              <a:cxnSpLocks/>
            </p:cNvCxnSpPr>
            <p:nvPr/>
          </p:nvCxnSpPr>
          <p:spPr>
            <a:xfrm>
              <a:off x="6019979" y="1347788"/>
              <a:ext cx="2600146" cy="3486150"/>
            </a:xfrm>
            <a:prstGeom prst="straightConnector1">
              <a:avLst/>
            </a:prstGeom>
            <a:ln w="12700">
              <a:prstDash val="lg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Прямая соединительная линия 103">
              <a:extLst>
                <a:ext uri="{FF2B5EF4-FFF2-40B4-BE49-F238E27FC236}">
                  <a16:creationId xmlns:a16="http://schemas.microsoft.com/office/drawing/2014/main" id="{8FB8E1CB-C787-6A3E-AAA2-DFFD09A57115}"/>
                </a:ext>
              </a:extLst>
            </p:cNvPr>
            <p:cNvCxnSpPr/>
            <p:nvPr/>
          </p:nvCxnSpPr>
          <p:spPr>
            <a:xfrm>
              <a:off x="6026951" y="1352832"/>
              <a:ext cx="0" cy="3486150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" name="Равнобедренный треугольник 126">
            <a:extLst>
              <a:ext uri="{FF2B5EF4-FFF2-40B4-BE49-F238E27FC236}">
                <a16:creationId xmlns:a16="http://schemas.microsoft.com/office/drawing/2014/main" id="{5FD094F1-C401-83AE-C1E5-E8AB26294AA8}"/>
              </a:ext>
            </a:extLst>
          </p:cNvPr>
          <p:cNvSpPr/>
          <p:nvPr/>
        </p:nvSpPr>
        <p:spPr>
          <a:xfrm>
            <a:off x="3435478" y="817540"/>
            <a:ext cx="3363502" cy="2079207"/>
          </a:xfrm>
          <a:prstGeom prst="triangle">
            <a:avLst/>
          </a:prstGeom>
          <a:solidFill>
            <a:srgbClr val="0056DD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1" name="Правая фигурная скобка 130">
            <a:extLst>
              <a:ext uri="{FF2B5EF4-FFF2-40B4-BE49-F238E27FC236}">
                <a16:creationId xmlns:a16="http://schemas.microsoft.com/office/drawing/2014/main" id="{CE2071EC-91A1-52F8-0A0D-B2B8532F02BC}"/>
              </a:ext>
            </a:extLst>
          </p:cNvPr>
          <p:cNvSpPr/>
          <p:nvPr/>
        </p:nvSpPr>
        <p:spPr>
          <a:xfrm rot="19284010">
            <a:off x="8090924" y="2401800"/>
            <a:ext cx="579257" cy="2495967"/>
          </a:xfrm>
          <a:prstGeom prst="rightBrace">
            <a:avLst>
              <a:gd name="adj1" fmla="val 0"/>
              <a:gd name="adj2" fmla="val 48254"/>
            </a:avLst>
          </a:prstGeom>
          <a:ln w="28575">
            <a:solidFill>
              <a:srgbClr val="B35A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C63B226-53F0-3FA7-ACA2-5452F266AAEC}"/>
              </a:ext>
            </a:extLst>
          </p:cNvPr>
          <p:cNvSpPr txBox="1"/>
          <p:nvPr/>
        </p:nvSpPr>
        <p:spPr>
          <a:xfrm>
            <a:off x="6911745" y="827765"/>
            <a:ext cx="25448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56DD"/>
                </a:solidFill>
                <a:latin typeface="Century Gothic" panose="020B0502020202020204" pitchFamily="34" charset="0"/>
              </a:rPr>
              <a:t>Крупные исследования, </a:t>
            </a:r>
            <a:r>
              <a:rPr lang="ru-RU" sz="1400" dirty="0">
                <a:latin typeface="Century Gothic" panose="020B0502020202020204" pitchFamily="34" charset="0"/>
              </a:rPr>
              <a:t>имеющие большой вес и низкую</a:t>
            </a:r>
            <a:r>
              <a:rPr lang="en-US" sz="1400" dirty="0">
                <a:latin typeface="Century Gothic" panose="020B0502020202020204" pitchFamily="34" charset="0"/>
              </a:rPr>
              <a:t> SE</a:t>
            </a:r>
            <a:endParaRPr lang="ru-RU" sz="1400" dirty="0">
              <a:latin typeface="Century Gothic" panose="020B0502020202020204" pitchFamily="34" charset="0"/>
            </a:endParaRPr>
          </a:p>
        </p:txBody>
      </p:sp>
      <p:sp>
        <p:nvSpPr>
          <p:cNvPr id="145" name="Дуга 144">
            <a:extLst>
              <a:ext uri="{FF2B5EF4-FFF2-40B4-BE49-F238E27FC236}">
                <a16:creationId xmlns:a16="http://schemas.microsoft.com/office/drawing/2014/main" id="{C97DCDCA-563D-ECE8-40E0-1ED74D7CA0E0}"/>
              </a:ext>
            </a:extLst>
          </p:cNvPr>
          <p:cNvSpPr/>
          <p:nvPr/>
        </p:nvSpPr>
        <p:spPr>
          <a:xfrm>
            <a:off x="1589553" y="5851061"/>
            <a:ext cx="7332463" cy="2737790"/>
          </a:xfrm>
          <a:prstGeom prst="arc">
            <a:avLst>
              <a:gd name="adj1" fmla="val 11405800"/>
              <a:gd name="adj2" fmla="val 21084803"/>
            </a:avLst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9" name="Объект 2">
            <a:extLst>
              <a:ext uri="{FF2B5EF4-FFF2-40B4-BE49-F238E27FC236}">
                <a16:creationId xmlns:a16="http://schemas.microsoft.com/office/drawing/2014/main" id="{CED38127-012D-1936-0015-1CD9F1634EA3}"/>
              </a:ext>
            </a:extLst>
          </p:cNvPr>
          <p:cNvSpPr txBox="1">
            <a:spLocks/>
          </p:cNvSpPr>
          <p:nvPr/>
        </p:nvSpPr>
        <p:spPr>
          <a:xfrm>
            <a:off x="3334353" y="5362962"/>
            <a:ext cx="3634181" cy="499887"/>
          </a:xfrm>
          <a:prstGeom prst="rect">
            <a:avLst/>
          </a:prstGeom>
        </p:spPr>
        <p:txBody>
          <a:bodyPr vert="horz" lIns="91850" tIns="45924" rIns="91850" bIns="4592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1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Размер эффекта</a:t>
            </a:r>
          </a:p>
        </p:txBody>
      </p:sp>
      <p:sp>
        <p:nvSpPr>
          <p:cNvPr id="165" name="Объект 2">
            <a:extLst>
              <a:ext uri="{FF2B5EF4-FFF2-40B4-BE49-F238E27FC236}">
                <a16:creationId xmlns:a16="http://schemas.microsoft.com/office/drawing/2014/main" id="{3EF302FF-5D74-3921-ADA8-C7DC259B485F}"/>
              </a:ext>
            </a:extLst>
          </p:cNvPr>
          <p:cNvSpPr txBox="1">
            <a:spLocks/>
          </p:cNvSpPr>
          <p:nvPr/>
        </p:nvSpPr>
        <p:spPr>
          <a:xfrm rot="19463468">
            <a:off x="1588800" y="6075808"/>
            <a:ext cx="894801" cy="499886"/>
          </a:xfrm>
          <a:prstGeom prst="rect">
            <a:avLst/>
          </a:prstGeom>
        </p:spPr>
        <p:txBody>
          <a:bodyPr vert="horz" lIns="91850" tIns="45924" rIns="91850" bIns="4592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min</a:t>
            </a:r>
            <a:endParaRPr lang="ru-RU" sz="18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6" name="Объект 2">
            <a:extLst>
              <a:ext uri="{FF2B5EF4-FFF2-40B4-BE49-F238E27FC236}">
                <a16:creationId xmlns:a16="http://schemas.microsoft.com/office/drawing/2014/main" id="{242817C4-58BB-E4BF-7F9B-5D477DC8AFBA}"/>
              </a:ext>
            </a:extLst>
          </p:cNvPr>
          <p:cNvSpPr txBox="1">
            <a:spLocks/>
          </p:cNvSpPr>
          <p:nvPr/>
        </p:nvSpPr>
        <p:spPr>
          <a:xfrm rot="2136532" flipH="1">
            <a:off x="7972415" y="6050757"/>
            <a:ext cx="894801" cy="499886"/>
          </a:xfrm>
          <a:prstGeom prst="rect">
            <a:avLst/>
          </a:prstGeom>
        </p:spPr>
        <p:txBody>
          <a:bodyPr vert="horz" lIns="91850" tIns="45924" rIns="91850" bIns="4592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max</a:t>
            </a:r>
            <a:endParaRPr lang="ru-RU" sz="18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0" name="Трапеция 179">
            <a:extLst>
              <a:ext uri="{FF2B5EF4-FFF2-40B4-BE49-F238E27FC236}">
                <a16:creationId xmlns:a16="http://schemas.microsoft.com/office/drawing/2014/main" id="{53C35FEE-A9BB-19DA-8422-854B69EE868F}"/>
              </a:ext>
            </a:extLst>
          </p:cNvPr>
          <p:cNvSpPr/>
          <p:nvPr/>
        </p:nvSpPr>
        <p:spPr>
          <a:xfrm>
            <a:off x="1764408" y="2895398"/>
            <a:ext cx="6685352" cy="2146845"/>
          </a:xfrm>
          <a:prstGeom prst="trapezoid">
            <a:avLst>
              <a:gd name="adj" fmla="val 76990"/>
            </a:avLst>
          </a:prstGeom>
          <a:solidFill>
            <a:srgbClr val="953BBF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4" name="Прямая соединительная линия 183">
            <a:extLst>
              <a:ext uri="{FF2B5EF4-FFF2-40B4-BE49-F238E27FC236}">
                <a16:creationId xmlns:a16="http://schemas.microsoft.com/office/drawing/2014/main" id="{F2DDEA0B-A962-324C-EEB0-2A2A18400B23}"/>
              </a:ext>
            </a:extLst>
          </p:cNvPr>
          <p:cNvCxnSpPr>
            <a:cxnSpLocks/>
          </p:cNvCxnSpPr>
          <p:nvPr/>
        </p:nvCxnSpPr>
        <p:spPr>
          <a:xfrm>
            <a:off x="2363497" y="6398627"/>
            <a:ext cx="0" cy="7387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7" name="Прямая соединительная линия 186">
            <a:extLst>
              <a:ext uri="{FF2B5EF4-FFF2-40B4-BE49-F238E27FC236}">
                <a16:creationId xmlns:a16="http://schemas.microsoft.com/office/drawing/2014/main" id="{7C76DE8C-912B-6453-4CD6-8B0A730BA7C3}"/>
              </a:ext>
            </a:extLst>
          </p:cNvPr>
          <p:cNvCxnSpPr>
            <a:cxnSpLocks/>
          </p:cNvCxnSpPr>
          <p:nvPr/>
        </p:nvCxnSpPr>
        <p:spPr>
          <a:xfrm>
            <a:off x="4271982" y="5929116"/>
            <a:ext cx="0" cy="7387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8" name="Прямая соединительная линия 187">
            <a:extLst>
              <a:ext uri="{FF2B5EF4-FFF2-40B4-BE49-F238E27FC236}">
                <a16:creationId xmlns:a16="http://schemas.microsoft.com/office/drawing/2014/main" id="{4E5D36D9-736A-CD46-9EA4-1CDEC82A371D}"/>
              </a:ext>
            </a:extLst>
          </p:cNvPr>
          <p:cNvCxnSpPr>
            <a:cxnSpLocks/>
          </p:cNvCxnSpPr>
          <p:nvPr/>
        </p:nvCxnSpPr>
        <p:spPr>
          <a:xfrm>
            <a:off x="6001896" y="5902639"/>
            <a:ext cx="0" cy="7387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1" name="Прямая соединительная линия 190">
            <a:extLst>
              <a:ext uri="{FF2B5EF4-FFF2-40B4-BE49-F238E27FC236}">
                <a16:creationId xmlns:a16="http://schemas.microsoft.com/office/drawing/2014/main" id="{D86656B1-B090-B375-FD68-CA163B881FBD}"/>
              </a:ext>
            </a:extLst>
          </p:cNvPr>
          <p:cNvCxnSpPr>
            <a:cxnSpLocks/>
          </p:cNvCxnSpPr>
          <p:nvPr/>
        </p:nvCxnSpPr>
        <p:spPr>
          <a:xfrm>
            <a:off x="2697138" y="6261173"/>
            <a:ext cx="38912" cy="396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3" name="Прямая соединительная линия 192">
            <a:extLst>
              <a:ext uri="{FF2B5EF4-FFF2-40B4-BE49-F238E27FC236}">
                <a16:creationId xmlns:a16="http://schemas.microsoft.com/office/drawing/2014/main" id="{4E203F8A-12BE-4166-4B65-80153A5EF327}"/>
              </a:ext>
            </a:extLst>
          </p:cNvPr>
          <p:cNvCxnSpPr>
            <a:cxnSpLocks/>
          </p:cNvCxnSpPr>
          <p:nvPr/>
        </p:nvCxnSpPr>
        <p:spPr>
          <a:xfrm>
            <a:off x="3061706" y="6151452"/>
            <a:ext cx="38912" cy="396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7" name="Прямая соединительная линия 196">
            <a:extLst>
              <a:ext uri="{FF2B5EF4-FFF2-40B4-BE49-F238E27FC236}">
                <a16:creationId xmlns:a16="http://schemas.microsoft.com/office/drawing/2014/main" id="{8CF071B9-95D4-1A00-8184-F606C4F328B3}"/>
              </a:ext>
            </a:extLst>
          </p:cNvPr>
          <p:cNvCxnSpPr>
            <a:cxnSpLocks/>
          </p:cNvCxnSpPr>
          <p:nvPr/>
        </p:nvCxnSpPr>
        <p:spPr>
          <a:xfrm>
            <a:off x="2523894" y="6334379"/>
            <a:ext cx="39600" cy="3762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8" name="Прямая соединительная линия 197">
            <a:extLst>
              <a:ext uri="{FF2B5EF4-FFF2-40B4-BE49-F238E27FC236}">
                <a16:creationId xmlns:a16="http://schemas.microsoft.com/office/drawing/2014/main" id="{ACA10316-826C-561B-08D4-B9092102BFC2}"/>
              </a:ext>
            </a:extLst>
          </p:cNvPr>
          <p:cNvCxnSpPr>
            <a:cxnSpLocks/>
          </p:cNvCxnSpPr>
          <p:nvPr/>
        </p:nvCxnSpPr>
        <p:spPr>
          <a:xfrm>
            <a:off x="2879488" y="6203623"/>
            <a:ext cx="38912" cy="396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9" name="Прямая соединительная линия 198">
            <a:extLst>
              <a:ext uri="{FF2B5EF4-FFF2-40B4-BE49-F238E27FC236}">
                <a16:creationId xmlns:a16="http://schemas.microsoft.com/office/drawing/2014/main" id="{FA8C1570-3BCB-A91A-64BA-736AAE3E0E8B}"/>
              </a:ext>
            </a:extLst>
          </p:cNvPr>
          <p:cNvCxnSpPr>
            <a:cxnSpLocks/>
          </p:cNvCxnSpPr>
          <p:nvPr/>
        </p:nvCxnSpPr>
        <p:spPr>
          <a:xfrm>
            <a:off x="3246158" y="6099497"/>
            <a:ext cx="90368" cy="90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0" name="Прямая соединительная линия 199">
            <a:extLst>
              <a:ext uri="{FF2B5EF4-FFF2-40B4-BE49-F238E27FC236}">
                <a16:creationId xmlns:a16="http://schemas.microsoft.com/office/drawing/2014/main" id="{4D560628-CC2E-EDA9-7133-82CA5CC0AE9E}"/>
              </a:ext>
            </a:extLst>
          </p:cNvPr>
          <p:cNvCxnSpPr>
            <a:cxnSpLocks/>
          </p:cNvCxnSpPr>
          <p:nvPr/>
        </p:nvCxnSpPr>
        <p:spPr>
          <a:xfrm>
            <a:off x="3447067" y="6051173"/>
            <a:ext cx="39450" cy="396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3" name="Прямая соединительная линия 202">
            <a:extLst>
              <a:ext uri="{FF2B5EF4-FFF2-40B4-BE49-F238E27FC236}">
                <a16:creationId xmlns:a16="http://schemas.microsoft.com/office/drawing/2014/main" id="{366D296B-4F2C-439B-59C3-8C87EB107691}"/>
              </a:ext>
            </a:extLst>
          </p:cNvPr>
          <p:cNvCxnSpPr>
            <a:cxnSpLocks/>
          </p:cNvCxnSpPr>
          <p:nvPr/>
        </p:nvCxnSpPr>
        <p:spPr>
          <a:xfrm>
            <a:off x="4049590" y="5956709"/>
            <a:ext cx="38912" cy="396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4" name="Прямая соединительная линия 203">
            <a:extLst>
              <a:ext uri="{FF2B5EF4-FFF2-40B4-BE49-F238E27FC236}">
                <a16:creationId xmlns:a16="http://schemas.microsoft.com/office/drawing/2014/main" id="{1B8A68EA-8091-E74E-B7A0-10740C48C3D6}"/>
              </a:ext>
            </a:extLst>
          </p:cNvPr>
          <p:cNvCxnSpPr>
            <a:cxnSpLocks/>
          </p:cNvCxnSpPr>
          <p:nvPr/>
        </p:nvCxnSpPr>
        <p:spPr>
          <a:xfrm>
            <a:off x="3642935" y="6009901"/>
            <a:ext cx="38912" cy="396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5" name="Прямая соединительная линия 204">
            <a:extLst>
              <a:ext uri="{FF2B5EF4-FFF2-40B4-BE49-F238E27FC236}">
                <a16:creationId xmlns:a16="http://schemas.microsoft.com/office/drawing/2014/main" id="{B7DC8A4C-30BD-1C6B-E2BF-5F8A5C5F1B1D}"/>
              </a:ext>
            </a:extLst>
          </p:cNvPr>
          <p:cNvCxnSpPr>
            <a:cxnSpLocks/>
          </p:cNvCxnSpPr>
          <p:nvPr/>
        </p:nvCxnSpPr>
        <p:spPr>
          <a:xfrm>
            <a:off x="3852649" y="5985394"/>
            <a:ext cx="38912" cy="396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8" name="Дуга 207">
            <a:extLst>
              <a:ext uri="{FF2B5EF4-FFF2-40B4-BE49-F238E27FC236}">
                <a16:creationId xmlns:a16="http://schemas.microsoft.com/office/drawing/2014/main" id="{899D1C63-497B-FA52-FDD7-9F3DD76B7B57}"/>
              </a:ext>
            </a:extLst>
          </p:cNvPr>
          <p:cNvSpPr/>
          <p:nvPr/>
        </p:nvSpPr>
        <p:spPr>
          <a:xfrm rot="17058586">
            <a:off x="-1661136" y="883961"/>
            <a:ext cx="360000" cy="325657"/>
          </a:xfrm>
          <a:prstGeom prst="arc">
            <a:avLst>
              <a:gd name="adj1" fmla="val 17753234"/>
              <a:gd name="adj2" fmla="val 6969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3" name="Прямая соединительная линия 242">
            <a:extLst>
              <a:ext uri="{FF2B5EF4-FFF2-40B4-BE49-F238E27FC236}">
                <a16:creationId xmlns:a16="http://schemas.microsoft.com/office/drawing/2014/main" id="{55137FF8-C2F9-6F4F-1AC1-41FC935D820B}"/>
              </a:ext>
            </a:extLst>
          </p:cNvPr>
          <p:cNvCxnSpPr>
            <a:cxnSpLocks/>
          </p:cNvCxnSpPr>
          <p:nvPr/>
        </p:nvCxnSpPr>
        <p:spPr>
          <a:xfrm flipH="1">
            <a:off x="6938168" y="6045773"/>
            <a:ext cx="90368" cy="90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4" name="Прямая соединительная линия 243">
            <a:extLst>
              <a:ext uri="{FF2B5EF4-FFF2-40B4-BE49-F238E27FC236}">
                <a16:creationId xmlns:a16="http://schemas.microsoft.com/office/drawing/2014/main" id="{2CE963D9-70A8-8B51-D82C-E12D556DBD97}"/>
              </a:ext>
            </a:extLst>
          </p:cNvPr>
          <p:cNvCxnSpPr>
            <a:cxnSpLocks/>
          </p:cNvCxnSpPr>
          <p:nvPr/>
        </p:nvCxnSpPr>
        <p:spPr>
          <a:xfrm flipH="1">
            <a:off x="6772717" y="6009502"/>
            <a:ext cx="39450" cy="396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5" name="Прямая соединительная линия 244">
            <a:extLst>
              <a:ext uri="{FF2B5EF4-FFF2-40B4-BE49-F238E27FC236}">
                <a16:creationId xmlns:a16="http://schemas.microsoft.com/office/drawing/2014/main" id="{51F1B330-8A95-BF8E-C988-D24C0D362A35}"/>
              </a:ext>
            </a:extLst>
          </p:cNvPr>
          <p:cNvCxnSpPr>
            <a:cxnSpLocks/>
          </p:cNvCxnSpPr>
          <p:nvPr/>
        </p:nvCxnSpPr>
        <p:spPr>
          <a:xfrm flipH="1">
            <a:off x="6581314" y="5977013"/>
            <a:ext cx="38912" cy="396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6" name="Прямая соединительная линия 245">
            <a:extLst>
              <a:ext uri="{FF2B5EF4-FFF2-40B4-BE49-F238E27FC236}">
                <a16:creationId xmlns:a16="http://schemas.microsoft.com/office/drawing/2014/main" id="{DFA2504D-E1A0-A5A9-E833-CF5BE9AB1303}"/>
              </a:ext>
            </a:extLst>
          </p:cNvPr>
          <p:cNvCxnSpPr>
            <a:cxnSpLocks/>
          </p:cNvCxnSpPr>
          <p:nvPr/>
        </p:nvCxnSpPr>
        <p:spPr>
          <a:xfrm flipH="1">
            <a:off x="6394443" y="5951612"/>
            <a:ext cx="38912" cy="396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8" name="Прямая соединительная линия 247">
            <a:extLst>
              <a:ext uri="{FF2B5EF4-FFF2-40B4-BE49-F238E27FC236}">
                <a16:creationId xmlns:a16="http://schemas.microsoft.com/office/drawing/2014/main" id="{C4E20962-D294-4CAA-8DBA-098258A227AB}"/>
              </a:ext>
            </a:extLst>
          </p:cNvPr>
          <p:cNvCxnSpPr>
            <a:cxnSpLocks/>
          </p:cNvCxnSpPr>
          <p:nvPr/>
        </p:nvCxnSpPr>
        <p:spPr>
          <a:xfrm flipH="1">
            <a:off x="6181032" y="5927322"/>
            <a:ext cx="38912" cy="396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9" name="Прямая соединительная линия 248">
            <a:extLst>
              <a:ext uri="{FF2B5EF4-FFF2-40B4-BE49-F238E27FC236}">
                <a16:creationId xmlns:a16="http://schemas.microsoft.com/office/drawing/2014/main" id="{216AB3C0-EAF6-77A2-CEB7-28654AE52214}"/>
              </a:ext>
            </a:extLst>
          </p:cNvPr>
          <p:cNvCxnSpPr>
            <a:cxnSpLocks/>
          </p:cNvCxnSpPr>
          <p:nvPr/>
        </p:nvCxnSpPr>
        <p:spPr>
          <a:xfrm flipH="1">
            <a:off x="7768645" y="6264982"/>
            <a:ext cx="38912" cy="396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0" name="Прямая соединительная линия 249">
            <a:extLst>
              <a:ext uri="{FF2B5EF4-FFF2-40B4-BE49-F238E27FC236}">
                <a16:creationId xmlns:a16="http://schemas.microsoft.com/office/drawing/2014/main" id="{1E744EF4-FD78-72C8-844A-052CD7833E09}"/>
              </a:ext>
            </a:extLst>
          </p:cNvPr>
          <p:cNvCxnSpPr>
            <a:cxnSpLocks/>
          </p:cNvCxnSpPr>
          <p:nvPr/>
        </p:nvCxnSpPr>
        <p:spPr>
          <a:xfrm flipH="1">
            <a:off x="7579974" y="6196647"/>
            <a:ext cx="38912" cy="396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1" name="Прямая соединительная линия 250">
            <a:extLst>
              <a:ext uri="{FF2B5EF4-FFF2-40B4-BE49-F238E27FC236}">
                <a16:creationId xmlns:a16="http://schemas.microsoft.com/office/drawing/2014/main" id="{78096E8F-74DC-239C-9B91-F0679C85114C}"/>
              </a:ext>
            </a:extLst>
          </p:cNvPr>
          <p:cNvCxnSpPr>
            <a:cxnSpLocks/>
          </p:cNvCxnSpPr>
          <p:nvPr/>
        </p:nvCxnSpPr>
        <p:spPr>
          <a:xfrm flipH="1">
            <a:off x="7397163" y="6144497"/>
            <a:ext cx="38912" cy="396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2" name="Прямая соединительная линия 251">
            <a:extLst>
              <a:ext uri="{FF2B5EF4-FFF2-40B4-BE49-F238E27FC236}">
                <a16:creationId xmlns:a16="http://schemas.microsoft.com/office/drawing/2014/main" id="{BE75E598-C3B8-8B8C-EE8D-B6E51612F9DB}"/>
              </a:ext>
            </a:extLst>
          </p:cNvPr>
          <p:cNvCxnSpPr>
            <a:cxnSpLocks/>
          </p:cNvCxnSpPr>
          <p:nvPr/>
        </p:nvCxnSpPr>
        <p:spPr>
          <a:xfrm flipH="1">
            <a:off x="7197519" y="6092960"/>
            <a:ext cx="38912" cy="396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3" name="Прямая соединительная линия 252">
            <a:extLst>
              <a:ext uri="{FF2B5EF4-FFF2-40B4-BE49-F238E27FC236}">
                <a16:creationId xmlns:a16="http://schemas.microsoft.com/office/drawing/2014/main" id="{6255C637-00AC-1A7A-4F96-13D11ACC8A8D}"/>
              </a:ext>
            </a:extLst>
          </p:cNvPr>
          <p:cNvCxnSpPr>
            <a:cxnSpLocks/>
          </p:cNvCxnSpPr>
          <p:nvPr/>
        </p:nvCxnSpPr>
        <p:spPr>
          <a:xfrm>
            <a:off x="7875434" y="6323788"/>
            <a:ext cx="0" cy="7387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6" name="Прямая соединительная линия 255">
            <a:extLst>
              <a:ext uri="{FF2B5EF4-FFF2-40B4-BE49-F238E27FC236}">
                <a16:creationId xmlns:a16="http://schemas.microsoft.com/office/drawing/2014/main" id="{EE5BDAE0-2827-8204-3EBE-E182F67BCE11}"/>
              </a:ext>
            </a:extLst>
          </p:cNvPr>
          <p:cNvCxnSpPr>
            <a:cxnSpLocks/>
          </p:cNvCxnSpPr>
          <p:nvPr/>
        </p:nvCxnSpPr>
        <p:spPr>
          <a:xfrm>
            <a:off x="4429622" y="5909906"/>
            <a:ext cx="0" cy="396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8" name="Прямая соединительная линия 257">
            <a:extLst>
              <a:ext uri="{FF2B5EF4-FFF2-40B4-BE49-F238E27FC236}">
                <a16:creationId xmlns:a16="http://schemas.microsoft.com/office/drawing/2014/main" id="{BFB9E6D5-2AA4-3287-A7CD-26D0F2478D7E}"/>
              </a:ext>
            </a:extLst>
          </p:cNvPr>
          <p:cNvCxnSpPr>
            <a:cxnSpLocks/>
          </p:cNvCxnSpPr>
          <p:nvPr/>
        </p:nvCxnSpPr>
        <p:spPr>
          <a:xfrm>
            <a:off x="4604661" y="5894554"/>
            <a:ext cx="0" cy="396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9" name="Прямая соединительная линия 258">
            <a:extLst>
              <a:ext uri="{FF2B5EF4-FFF2-40B4-BE49-F238E27FC236}">
                <a16:creationId xmlns:a16="http://schemas.microsoft.com/office/drawing/2014/main" id="{98DBB8D7-2F19-3BE9-31B5-518744BDF09C}"/>
              </a:ext>
            </a:extLst>
          </p:cNvPr>
          <p:cNvCxnSpPr>
            <a:cxnSpLocks/>
          </p:cNvCxnSpPr>
          <p:nvPr/>
        </p:nvCxnSpPr>
        <p:spPr>
          <a:xfrm>
            <a:off x="4787998" y="5885226"/>
            <a:ext cx="0" cy="396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0" name="Прямая соединительная линия 259">
            <a:extLst>
              <a:ext uri="{FF2B5EF4-FFF2-40B4-BE49-F238E27FC236}">
                <a16:creationId xmlns:a16="http://schemas.microsoft.com/office/drawing/2014/main" id="{EFA3DF5D-3FD8-24E2-CB45-8615A51723C5}"/>
              </a:ext>
            </a:extLst>
          </p:cNvPr>
          <p:cNvCxnSpPr>
            <a:cxnSpLocks/>
          </p:cNvCxnSpPr>
          <p:nvPr/>
        </p:nvCxnSpPr>
        <p:spPr>
          <a:xfrm>
            <a:off x="4948512" y="5877135"/>
            <a:ext cx="0" cy="396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1" name="Прямая соединительная линия 260">
            <a:extLst>
              <a:ext uri="{FF2B5EF4-FFF2-40B4-BE49-F238E27FC236}">
                <a16:creationId xmlns:a16="http://schemas.microsoft.com/office/drawing/2014/main" id="{B69BF651-195E-AD17-DC5B-E32E95A07AB6}"/>
              </a:ext>
            </a:extLst>
          </p:cNvPr>
          <p:cNvCxnSpPr>
            <a:cxnSpLocks/>
          </p:cNvCxnSpPr>
          <p:nvPr/>
        </p:nvCxnSpPr>
        <p:spPr>
          <a:xfrm>
            <a:off x="5124135" y="5871254"/>
            <a:ext cx="0" cy="90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1" name="Прямая соединительная линия 270">
            <a:extLst>
              <a:ext uri="{FF2B5EF4-FFF2-40B4-BE49-F238E27FC236}">
                <a16:creationId xmlns:a16="http://schemas.microsoft.com/office/drawing/2014/main" id="{2D6A43B6-B04A-2B50-17A2-0AFE95EF4B7C}"/>
              </a:ext>
            </a:extLst>
          </p:cNvPr>
          <p:cNvCxnSpPr>
            <a:cxnSpLocks/>
          </p:cNvCxnSpPr>
          <p:nvPr/>
        </p:nvCxnSpPr>
        <p:spPr>
          <a:xfrm>
            <a:off x="5306363" y="5874754"/>
            <a:ext cx="0" cy="396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2" name="Прямая соединительная линия 271">
            <a:extLst>
              <a:ext uri="{FF2B5EF4-FFF2-40B4-BE49-F238E27FC236}">
                <a16:creationId xmlns:a16="http://schemas.microsoft.com/office/drawing/2014/main" id="{AFA7CF52-5C69-A159-7496-D6C69FED9DB0}"/>
              </a:ext>
            </a:extLst>
          </p:cNvPr>
          <p:cNvCxnSpPr>
            <a:cxnSpLocks/>
          </p:cNvCxnSpPr>
          <p:nvPr/>
        </p:nvCxnSpPr>
        <p:spPr>
          <a:xfrm>
            <a:off x="5481317" y="5879328"/>
            <a:ext cx="0" cy="396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3" name="Прямая соединительная линия 272">
            <a:extLst>
              <a:ext uri="{FF2B5EF4-FFF2-40B4-BE49-F238E27FC236}">
                <a16:creationId xmlns:a16="http://schemas.microsoft.com/office/drawing/2014/main" id="{ECAF03B3-5AFF-7A1B-01F0-8E0528A10FD5}"/>
              </a:ext>
            </a:extLst>
          </p:cNvPr>
          <p:cNvCxnSpPr>
            <a:cxnSpLocks/>
          </p:cNvCxnSpPr>
          <p:nvPr/>
        </p:nvCxnSpPr>
        <p:spPr>
          <a:xfrm>
            <a:off x="5652392" y="5881709"/>
            <a:ext cx="0" cy="396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4" name="Прямая соединительная линия 273">
            <a:extLst>
              <a:ext uri="{FF2B5EF4-FFF2-40B4-BE49-F238E27FC236}">
                <a16:creationId xmlns:a16="http://schemas.microsoft.com/office/drawing/2014/main" id="{0CB23D48-9EEC-A719-165A-D0599FF72548}"/>
              </a:ext>
            </a:extLst>
          </p:cNvPr>
          <p:cNvCxnSpPr>
            <a:cxnSpLocks/>
          </p:cNvCxnSpPr>
          <p:nvPr/>
        </p:nvCxnSpPr>
        <p:spPr>
          <a:xfrm>
            <a:off x="5828564" y="5893447"/>
            <a:ext cx="0" cy="396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Прямая соединительная линия 123">
            <a:extLst>
              <a:ext uri="{FF2B5EF4-FFF2-40B4-BE49-F238E27FC236}">
                <a16:creationId xmlns:a16="http://schemas.microsoft.com/office/drawing/2014/main" id="{C26E7CE7-0FD2-6585-9017-121C627E313B}"/>
              </a:ext>
            </a:extLst>
          </p:cNvPr>
          <p:cNvCxnSpPr/>
          <p:nvPr/>
        </p:nvCxnSpPr>
        <p:spPr>
          <a:xfrm>
            <a:off x="1312066" y="522949"/>
            <a:ext cx="0" cy="4744389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единительная линия 124">
            <a:extLst>
              <a:ext uri="{FF2B5EF4-FFF2-40B4-BE49-F238E27FC236}">
                <a16:creationId xmlns:a16="http://schemas.microsoft.com/office/drawing/2014/main" id="{0A618326-98A3-678B-D115-F9B421281DFF}"/>
              </a:ext>
            </a:extLst>
          </p:cNvPr>
          <p:cNvCxnSpPr>
            <a:cxnSpLocks/>
          </p:cNvCxnSpPr>
          <p:nvPr/>
        </p:nvCxnSpPr>
        <p:spPr>
          <a:xfrm flipH="1" flipV="1">
            <a:off x="1314183" y="5267338"/>
            <a:ext cx="7798447" cy="2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Прямоугольник: скругленные углы 127">
            <a:extLst>
              <a:ext uri="{FF2B5EF4-FFF2-40B4-BE49-F238E27FC236}">
                <a16:creationId xmlns:a16="http://schemas.microsoft.com/office/drawing/2014/main" id="{A8FEC823-278C-EBD8-AD81-B6065148F5B8}"/>
              </a:ext>
            </a:extLst>
          </p:cNvPr>
          <p:cNvSpPr/>
          <p:nvPr/>
        </p:nvSpPr>
        <p:spPr>
          <a:xfrm>
            <a:off x="8561681" y="2507580"/>
            <a:ext cx="2646011" cy="1303511"/>
          </a:xfrm>
          <a:prstGeom prst="roundRect">
            <a:avLst>
              <a:gd name="adj" fmla="val 39148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0056DD"/>
              </a:solidFill>
              <a:latin typeface="Century Gothic" panose="020B0502020202020204" pitchFamily="34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67963F8F-E81D-37BB-B8E2-1F175E826894}"/>
              </a:ext>
            </a:extLst>
          </p:cNvPr>
          <p:cNvSpPr txBox="1"/>
          <p:nvPr/>
        </p:nvSpPr>
        <p:spPr>
          <a:xfrm>
            <a:off x="8631866" y="2823629"/>
            <a:ext cx="26474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953BBF"/>
                </a:solidFill>
                <a:latin typeface="Century Gothic" panose="020B0502020202020204" pitchFamily="34" charset="0"/>
              </a:rPr>
              <a:t>Небольшие исследования,</a:t>
            </a:r>
          </a:p>
          <a:p>
            <a:pPr algn="ctr"/>
            <a:r>
              <a:rPr lang="ru-RU" sz="1400" b="1" dirty="0">
                <a:solidFill>
                  <a:srgbClr val="953BBF"/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>
                <a:latin typeface="Century Gothic" panose="020B0502020202020204" pitchFamily="34" charset="0"/>
              </a:rPr>
              <a:t>имеющие низкий вес и высокую</a:t>
            </a:r>
            <a:r>
              <a:rPr lang="en-US" sz="1400" dirty="0">
                <a:latin typeface="Century Gothic" panose="020B0502020202020204" pitchFamily="34" charset="0"/>
              </a:rPr>
              <a:t> SE</a:t>
            </a:r>
            <a:endParaRPr lang="ru-RU" sz="1400" dirty="0">
              <a:latin typeface="Century Gothic" panose="020B0502020202020204" pitchFamily="34" charset="0"/>
            </a:endParaRPr>
          </a:p>
          <a:p>
            <a:pPr algn="ctr"/>
            <a:endParaRPr lang="ru-RU" sz="1200" dirty="0">
              <a:latin typeface="Century Gothic" panose="020B0502020202020204" pitchFamily="34" charset="0"/>
            </a:endParaRPr>
          </a:p>
        </p:txBody>
      </p:sp>
      <p:sp>
        <p:nvSpPr>
          <p:cNvPr id="136" name="Правая фигурная скобка 135">
            <a:extLst>
              <a:ext uri="{FF2B5EF4-FFF2-40B4-BE49-F238E27FC236}">
                <a16:creationId xmlns:a16="http://schemas.microsoft.com/office/drawing/2014/main" id="{129EF3DB-90C2-774C-966A-5BD420580ADD}"/>
              </a:ext>
            </a:extLst>
          </p:cNvPr>
          <p:cNvSpPr/>
          <p:nvPr/>
        </p:nvSpPr>
        <p:spPr>
          <a:xfrm rot="19284010">
            <a:off x="6467690" y="324006"/>
            <a:ext cx="579257" cy="2597266"/>
          </a:xfrm>
          <a:prstGeom prst="rightBrace">
            <a:avLst>
              <a:gd name="adj1" fmla="val 0"/>
              <a:gd name="adj2" fmla="val 48254"/>
            </a:avLst>
          </a:prstGeom>
          <a:ln w="28575">
            <a:solidFill>
              <a:srgbClr val="0056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8" name="Прямая соединительная линия 137">
            <a:extLst>
              <a:ext uri="{FF2B5EF4-FFF2-40B4-BE49-F238E27FC236}">
                <a16:creationId xmlns:a16="http://schemas.microsoft.com/office/drawing/2014/main" id="{05A4D2EC-ED60-00F0-AA57-93E93D75554E}"/>
              </a:ext>
            </a:extLst>
          </p:cNvPr>
          <p:cNvCxnSpPr>
            <a:cxnSpLocks/>
          </p:cNvCxnSpPr>
          <p:nvPr/>
        </p:nvCxnSpPr>
        <p:spPr>
          <a:xfrm rot="5400000">
            <a:off x="2056520" y="6507209"/>
            <a:ext cx="151917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1" name="Прямая соединительная линия 140">
            <a:extLst>
              <a:ext uri="{FF2B5EF4-FFF2-40B4-BE49-F238E27FC236}">
                <a16:creationId xmlns:a16="http://schemas.microsoft.com/office/drawing/2014/main" id="{D18B4EDD-6EA3-BAD9-565D-610A1F677F95}"/>
              </a:ext>
            </a:extLst>
          </p:cNvPr>
          <p:cNvCxnSpPr>
            <a:cxnSpLocks/>
          </p:cNvCxnSpPr>
          <p:nvPr/>
        </p:nvCxnSpPr>
        <p:spPr>
          <a:xfrm rot="5400000">
            <a:off x="8062578" y="6391431"/>
            <a:ext cx="151917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6" name="Рисунок 145">
            <a:extLst>
              <a:ext uri="{FF2B5EF4-FFF2-40B4-BE49-F238E27FC236}">
                <a16:creationId xmlns:a16="http://schemas.microsoft.com/office/drawing/2014/main" id="{43CA7F36-241D-67D0-4886-EF73DE1AE8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4236" b="27585"/>
          <a:stretch/>
        </p:blipFill>
        <p:spPr>
          <a:xfrm>
            <a:off x="3043981" y="5634163"/>
            <a:ext cx="3983691" cy="1165979"/>
          </a:xfrm>
          <a:prstGeom prst="rect">
            <a:avLst/>
          </a:prstGeom>
        </p:spPr>
      </p:pic>
      <p:sp>
        <p:nvSpPr>
          <p:cNvPr id="105" name="Объект 2">
            <a:extLst>
              <a:ext uri="{FF2B5EF4-FFF2-40B4-BE49-F238E27FC236}">
                <a16:creationId xmlns:a16="http://schemas.microsoft.com/office/drawing/2014/main" id="{606F4D9A-92AC-10AE-8FD8-7DE227139CDE}"/>
              </a:ext>
            </a:extLst>
          </p:cNvPr>
          <p:cNvSpPr txBox="1">
            <a:spLocks/>
          </p:cNvSpPr>
          <p:nvPr/>
        </p:nvSpPr>
        <p:spPr>
          <a:xfrm>
            <a:off x="3333984" y="5362159"/>
            <a:ext cx="3634181" cy="499887"/>
          </a:xfrm>
          <a:prstGeom prst="rect">
            <a:avLst/>
          </a:prstGeom>
        </p:spPr>
        <p:txBody>
          <a:bodyPr vert="horz" lIns="91850" tIns="45924" rIns="91850" bIns="4592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1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Размер эффекта</a:t>
            </a:r>
          </a:p>
        </p:txBody>
      </p:sp>
      <p:sp>
        <p:nvSpPr>
          <p:cNvPr id="132" name="Овал 131">
            <a:extLst>
              <a:ext uri="{FF2B5EF4-FFF2-40B4-BE49-F238E27FC236}">
                <a16:creationId xmlns:a16="http://schemas.microsoft.com/office/drawing/2014/main" id="{9BCE4171-AB55-7A0F-8723-A19FAFF58732}"/>
              </a:ext>
            </a:extLst>
          </p:cNvPr>
          <p:cNvSpPr/>
          <p:nvPr/>
        </p:nvSpPr>
        <p:spPr>
          <a:xfrm>
            <a:off x="5063761" y="6561688"/>
            <a:ext cx="194400" cy="1947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6229A0CC-D262-FCCA-1655-526D8278B0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4920" t="32434" r="37252" b="37517"/>
          <a:stretch/>
        </p:blipFill>
        <p:spPr>
          <a:xfrm rot="1674368">
            <a:off x="5083235" y="6023871"/>
            <a:ext cx="580232" cy="978001"/>
          </a:xfrm>
          <a:prstGeom prst="rect">
            <a:avLst/>
          </a:prstGeom>
        </p:spPr>
      </p:pic>
      <p:pic>
        <p:nvPicPr>
          <p:cNvPr id="225" name="Рисунок 224">
            <a:extLst>
              <a:ext uri="{FF2B5EF4-FFF2-40B4-BE49-F238E27FC236}">
                <a16:creationId xmlns:a16="http://schemas.microsoft.com/office/drawing/2014/main" id="{CA1858A1-B7D4-B8BE-B2E4-54C6813867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949" y="74325"/>
            <a:ext cx="1169620" cy="697692"/>
          </a:xfrm>
          <a:prstGeom prst="rect">
            <a:avLst/>
          </a:prstGeom>
        </p:spPr>
      </p:pic>
      <p:sp>
        <p:nvSpPr>
          <p:cNvPr id="229" name="TextBox 228">
            <a:extLst>
              <a:ext uri="{FF2B5EF4-FFF2-40B4-BE49-F238E27FC236}">
                <a16:creationId xmlns:a16="http://schemas.microsoft.com/office/drawing/2014/main" id="{BEE100DC-D2AF-119A-B651-4B172E586338}"/>
              </a:ext>
            </a:extLst>
          </p:cNvPr>
          <p:cNvSpPr txBox="1"/>
          <p:nvPr/>
        </p:nvSpPr>
        <p:spPr>
          <a:xfrm>
            <a:off x="1633547" y="-27537"/>
            <a:ext cx="9063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Century Gothic" panose="020B0502020202020204" pitchFamily="34" charset="0"/>
              </a:rPr>
              <a:t>Воронкообразный график (</a:t>
            </a:r>
            <a:r>
              <a:rPr lang="ru-RU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funnel</a:t>
            </a:r>
            <a:r>
              <a:rPr lang="ru-RU" b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plot</a:t>
            </a:r>
            <a:r>
              <a:rPr lang="ru-RU" b="1" dirty="0">
                <a:solidFill>
                  <a:srgbClr val="000000"/>
                </a:solidFill>
                <a:latin typeface="Century Gothic" panose="020B0502020202020204" pitchFamily="34" charset="0"/>
              </a:rPr>
              <a:t>) для оценки предвзятости публикации СО и МА</a:t>
            </a: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7EA488C3-6657-68BA-3C7A-BA4896B25C11}"/>
              </a:ext>
            </a:extLst>
          </p:cNvPr>
          <p:cNvSpPr txBox="1"/>
          <p:nvPr/>
        </p:nvSpPr>
        <p:spPr>
          <a:xfrm>
            <a:off x="8596315" y="6223423"/>
            <a:ext cx="274887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700" b="0" i="0" u="none" strike="noStrike" baseline="0" dirty="0">
                <a:latin typeface="FreeSetLightC"/>
              </a:rPr>
              <a:t>Марцевич С. Ю., </a:t>
            </a:r>
            <a:r>
              <a:rPr lang="ru-RU" sz="700" b="0" i="0" u="none" strike="noStrike" baseline="0" dirty="0" err="1">
                <a:latin typeface="FreeSetLightC"/>
              </a:rPr>
              <a:t>Навасардян</a:t>
            </a:r>
            <a:r>
              <a:rPr lang="ru-RU" sz="700" b="0" i="0" u="none" strike="noStrike" baseline="0" dirty="0">
                <a:latin typeface="FreeSetLightC"/>
              </a:rPr>
              <a:t> А. Р., Лобастов К. В.</a:t>
            </a:r>
            <a:r>
              <a:rPr lang="en-US" sz="700" b="0" i="0" u="none" strike="noStrike" baseline="0" dirty="0">
                <a:latin typeface="FreeSetLightC"/>
              </a:rPr>
              <a:t> </a:t>
            </a:r>
            <a:r>
              <a:rPr lang="ru-RU" sz="700" b="0" i="0" u="none" strike="noStrike" baseline="0" dirty="0">
                <a:latin typeface="FreeSetLightC"/>
              </a:rPr>
              <a:t>и др. Систематический обзор и метаанализ: критический взгляд на методологию проведения. </a:t>
            </a:r>
            <a:r>
              <a:rPr lang="ru-RU" sz="700" b="0" i="1" u="none" strike="noStrike" baseline="0" dirty="0">
                <a:latin typeface="FreeSetLightC-Italic"/>
              </a:rPr>
              <a:t>Рациональная Фармакотерапия в Кардиологии. </a:t>
            </a:r>
            <a:r>
              <a:rPr lang="ru-RU" sz="700" b="0" i="0" u="none" strike="noStrike" baseline="0" dirty="0">
                <a:latin typeface="FreeSetLightC"/>
              </a:rPr>
              <a:t>2023;19(4):382-397. DOI:10.20996/1819-6446-2023-2923. EDN WHYFSZ</a:t>
            </a:r>
            <a:endParaRPr lang="ru-RU" sz="700" dirty="0"/>
          </a:p>
        </p:txBody>
      </p:sp>
    </p:spTree>
    <p:extLst>
      <p:ext uri="{BB962C8B-B14F-4D97-AF65-F5344CB8AC3E}">
        <p14:creationId xmlns:p14="http://schemas.microsoft.com/office/powerpoint/2010/main" val="2095253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C3526DE3-E9BC-3051-2162-957927D1C9BF}"/>
              </a:ext>
            </a:extLst>
          </p:cNvPr>
          <p:cNvSpPr/>
          <p:nvPr/>
        </p:nvSpPr>
        <p:spPr>
          <a:xfrm>
            <a:off x="4551934" y="787787"/>
            <a:ext cx="5453009" cy="702095"/>
          </a:xfrm>
          <a:prstGeom prst="roundRect">
            <a:avLst>
              <a:gd name="adj" fmla="val 19053"/>
            </a:avLst>
          </a:prstGeom>
          <a:solidFill>
            <a:srgbClr val="FFFFFF">
              <a:alpha val="40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1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9" name="Таблица 13">
            <a:extLst>
              <a:ext uri="{FF2B5EF4-FFF2-40B4-BE49-F238E27FC236}">
                <a16:creationId xmlns:a16="http://schemas.microsoft.com/office/drawing/2014/main" id="{55E9C1BB-460D-0582-6D01-0FA49929C6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2626966"/>
              </p:ext>
            </p:extLst>
          </p:nvPr>
        </p:nvGraphicFramePr>
        <p:xfrm>
          <a:off x="4551938" y="787787"/>
          <a:ext cx="5457552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2194">
                  <a:extLst>
                    <a:ext uri="{9D8B030D-6E8A-4147-A177-3AD203B41FA5}">
                      <a16:colId xmlns:a16="http://schemas.microsoft.com/office/drawing/2014/main" val="4048727605"/>
                    </a:ext>
                  </a:extLst>
                </a:gridCol>
                <a:gridCol w="682194">
                  <a:extLst>
                    <a:ext uri="{9D8B030D-6E8A-4147-A177-3AD203B41FA5}">
                      <a16:colId xmlns:a16="http://schemas.microsoft.com/office/drawing/2014/main" val="1477444206"/>
                    </a:ext>
                  </a:extLst>
                </a:gridCol>
                <a:gridCol w="682194">
                  <a:extLst>
                    <a:ext uri="{9D8B030D-6E8A-4147-A177-3AD203B41FA5}">
                      <a16:colId xmlns:a16="http://schemas.microsoft.com/office/drawing/2014/main" val="3597142383"/>
                    </a:ext>
                  </a:extLst>
                </a:gridCol>
                <a:gridCol w="682194">
                  <a:extLst>
                    <a:ext uri="{9D8B030D-6E8A-4147-A177-3AD203B41FA5}">
                      <a16:colId xmlns:a16="http://schemas.microsoft.com/office/drawing/2014/main" val="2719220574"/>
                    </a:ext>
                  </a:extLst>
                </a:gridCol>
                <a:gridCol w="682194">
                  <a:extLst>
                    <a:ext uri="{9D8B030D-6E8A-4147-A177-3AD203B41FA5}">
                      <a16:colId xmlns:a16="http://schemas.microsoft.com/office/drawing/2014/main" val="2236278071"/>
                    </a:ext>
                  </a:extLst>
                </a:gridCol>
                <a:gridCol w="682194">
                  <a:extLst>
                    <a:ext uri="{9D8B030D-6E8A-4147-A177-3AD203B41FA5}">
                      <a16:colId xmlns:a16="http://schemas.microsoft.com/office/drawing/2014/main" val="2835165594"/>
                    </a:ext>
                  </a:extLst>
                </a:gridCol>
                <a:gridCol w="682194">
                  <a:extLst>
                    <a:ext uri="{9D8B030D-6E8A-4147-A177-3AD203B41FA5}">
                      <a16:colId xmlns:a16="http://schemas.microsoft.com/office/drawing/2014/main" val="1954415453"/>
                    </a:ext>
                  </a:extLst>
                </a:gridCol>
                <a:gridCol w="682194">
                  <a:extLst>
                    <a:ext uri="{9D8B030D-6E8A-4147-A177-3AD203B41FA5}">
                      <a16:colId xmlns:a16="http://schemas.microsoft.com/office/drawing/2014/main" val="9708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3666131"/>
                  </a:ext>
                </a:extLst>
              </a:tr>
            </a:tbl>
          </a:graphicData>
        </a:graphic>
      </p:graphicFrame>
      <p:graphicFrame>
        <p:nvGraphicFramePr>
          <p:cNvPr id="14" name="Таблица 9">
            <a:extLst>
              <a:ext uri="{FF2B5EF4-FFF2-40B4-BE49-F238E27FC236}">
                <a16:creationId xmlns:a16="http://schemas.microsoft.com/office/drawing/2014/main" id="{44290A2B-A07F-0305-DBA6-9BD7E26B46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48405"/>
              </p:ext>
            </p:extLst>
          </p:nvPr>
        </p:nvGraphicFramePr>
        <p:xfrm>
          <a:off x="4551940" y="1230822"/>
          <a:ext cx="5457552" cy="51522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2194">
                  <a:extLst>
                    <a:ext uri="{9D8B030D-6E8A-4147-A177-3AD203B41FA5}">
                      <a16:colId xmlns:a16="http://schemas.microsoft.com/office/drawing/2014/main" val="594566152"/>
                    </a:ext>
                  </a:extLst>
                </a:gridCol>
                <a:gridCol w="682194">
                  <a:extLst>
                    <a:ext uri="{9D8B030D-6E8A-4147-A177-3AD203B41FA5}">
                      <a16:colId xmlns:a16="http://schemas.microsoft.com/office/drawing/2014/main" val="1162698406"/>
                    </a:ext>
                  </a:extLst>
                </a:gridCol>
                <a:gridCol w="682194">
                  <a:extLst>
                    <a:ext uri="{9D8B030D-6E8A-4147-A177-3AD203B41FA5}">
                      <a16:colId xmlns:a16="http://schemas.microsoft.com/office/drawing/2014/main" val="107808000"/>
                    </a:ext>
                  </a:extLst>
                </a:gridCol>
                <a:gridCol w="682194">
                  <a:extLst>
                    <a:ext uri="{9D8B030D-6E8A-4147-A177-3AD203B41FA5}">
                      <a16:colId xmlns:a16="http://schemas.microsoft.com/office/drawing/2014/main" val="2250056336"/>
                    </a:ext>
                  </a:extLst>
                </a:gridCol>
                <a:gridCol w="682194">
                  <a:extLst>
                    <a:ext uri="{9D8B030D-6E8A-4147-A177-3AD203B41FA5}">
                      <a16:colId xmlns:a16="http://schemas.microsoft.com/office/drawing/2014/main" val="859643025"/>
                    </a:ext>
                  </a:extLst>
                </a:gridCol>
                <a:gridCol w="682194">
                  <a:extLst>
                    <a:ext uri="{9D8B030D-6E8A-4147-A177-3AD203B41FA5}">
                      <a16:colId xmlns:a16="http://schemas.microsoft.com/office/drawing/2014/main" val="2121652013"/>
                    </a:ext>
                  </a:extLst>
                </a:gridCol>
                <a:gridCol w="682194">
                  <a:extLst>
                    <a:ext uri="{9D8B030D-6E8A-4147-A177-3AD203B41FA5}">
                      <a16:colId xmlns:a16="http://schemas.microsoft.com/office/drawing/2014/main" val="781704433"/>
                    </a:ext>
                  </a:extLst>
                </a:gridCol>
                <a:gridCol w="682194">
                  <a:extLst>
                    <a:ext uri="{9D8B030D-6E8A-4147-A177-3AD203B41FA5}">
                      <a16:colId xmlns:a16="http://schemas.microsoft.com/office/drawing/2014/main" val="3177772101"/>
                    </a:ext>
                  </a:extLst>
                </a:gridCol>
              </a:tblGrid>
              <a:tr h="736039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rgbClr val="FFE2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031662"/>
                  </a:ext>
                </a:extLst>
              </a:tr>
              <a:tr h="7360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3381044"/>
                  </a:ext>
                </a:extLst>
              </a:tr>
              <a:tr h="7360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71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solidFill>
                      <a:srgbClr val="FF71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solidFill>
                      <a:srgbClr val="FF7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560283"/>
                  </a:ext>
                </a:extLst>
              </a:tr>
              <a:tr h="736039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611508"/>
                  </a:ext>
                </a:extLst>
              </a:tr>
              <a:tr h="736039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solidFill>
                      <a:srgbClr val="FF71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815176"/>
                  </a:ext>
                </a:extLst>
              </a:tr>
              <a:tr h="7360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2065056"/>
                  </a:ext>
                </a:extLst>
              </a:tr>
              <a:tr h="7360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E2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73403"/>
                  </a:ext>
                </a:extLst>
              </a:tr>
            </a:tbl>
          </a:graphicData>
        </a:graphic>
      </p:graphicFrame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A3F5E732-2924-93A9-D777-AEB9A68F0808}"/>
              </a:ext>
            </a:extLst>
          </p:cNvPr>
          <p:cNvSpPr/>
          <p:nvPr/>
        </p:nvSpPr>
        <p:spPr>
          <a:xfrm>
            <a:off x="1305995" y="1219394"/>
            <a:ext cx="3245939" cy="702096"/>
          </a:xfrm>
          <a:prstGeom prst="roundRect">
            <a:avLst>
              <a:gd name="adj" fmla="val 0"/>
            </a:avLst>
          </a:prstGeom>
          <a:solidFill>
            <a:srgbClr val="FFFFFF">
              <a:alpha val="50196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Генерация случайных последовательностей 
(Ошибка отбора) 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01CCABAF-0B40-60B1-7B3A-D432786A30B2}"/>
              </a:ext>
            </a:extLst>
          </p:cNvPr>
          <p:cNvSpPr/>
          <p:nvPr/>
        </p:nvSpPr>
        <p:spPr>
          <a:xfrm>
            <a:off x="1305995" y="1959330"/>
            <a:ext cx="3245939" cy="696155"/>
          </a:xfrm>
          <a:prstGeom prst="roundRect">
            <a:avLst>
              <a:gd name="adj" fmla="val 0"/>
            </a:avLst>
          </a:prstGeom>
          <a:solidFill>
            <a:srgbClr val="FFFFFF">
              <a:alpha val="50196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Сокрытие распределения 
(Ошибка отбора)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09B75502-3936-3ABD-3B0A-2BFD7E4FAC7B}"/>
              </a:ext>
            </a:extLst>
          </p:cNvPr>
          <p:cNvSpPr/>
          <p:nvPr/>
        </p:nvSpPr>
        <p:spPr>
          <a:xfrm>
            <a:off x="1305995" y="2693144"/>
            <a:ext cx="3245939" cy="696155"/>
          </a:xfrm>
          <a:prstGeom prst="roundRect">
            <a:avLst>
              <a:gd name="adj" fmla="val 0"/>
            </a:avLst>
          </a:prstGeom>
          <a:solidFill>
            <a:srgbClr val="FFFFFF">
              <a:alpha val="50196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Ослепление участников и исследователей </a:t>
            </a:r>
          </a:p>
          <a:p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(Ошибка</a:t>
            </a:r>
            <a:r>
              <a:rPr lang="en-US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связанная с ходом исследования)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50506C93-98A3-6A8A-12C8-30B0DD3945BF}"/>
              </a:ext>
            </a:extLst>
          </p:cNvPr>
          <p:cNvSpPr/>
          <p:nvPr/>
        </p:nvSpPr>
        <p:spPr>
          <a:xfrm>
            <a:off x="1305996" y="5659640"/>
            <a:ext cx="3245939" cy="721242"/>
          </a:xfrm>
          <a:prstGeom prst="roundRect">
            <a:avLst>
              <a:gd name="adj" fmla="val 0"/>
            </a:avLst>
          </a:prstGeom>
          <a:solidFill>
            <a:srgbClr val="FFFFFF">
              <a:alpha val="50196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Другая ошибка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CFE354A6-0C55-904D-3BF2-99AEAC4E32E5}"/>
              </a:ext>
            </a:extLst>
          </p:cNvPr>
          <p:cNvSpPr/>
          <p:nvPr/>
        </p:nvSpPr>
        <p:spPr>
          <a:xfrm>
            <a:off x="1305995" y="4922177"/>
            <a:ext cx="3245939" cy="696156"/>
          </a:xfrm>
          <a:prstGeom prst="roundRect">
            <a:avLst>
              <a:gd name="adj" fmla="val 0"/>
            </a:avLst>
          </a:prstGeom>
          <a:solidFill>
            <a:srgbClr val="FFFFFF">
              <a:alpha val="50196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Выборочная отчетность 
(Ошибка в отчетности)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B8C5AE12-6BBB-34D7-7E80-554E8EAF200C}"/>
              </a:ext>
            </a:extLst>
          </p:cNvPr>
          <p:cNvSpPr/>
          <p:nvPr/>
        </p:nvSpPr>
        <p:spPr>
          <a:xfrm>
            <a:off x="1305995" y="4185167"/>
            <a:ext cx="3245939" cy="696156"/>
          </a:xfrm>
          <a:prstGeom prst="roundRect">
            <a:avLst>
              <a:gd name="adj" fmla="val 0"/>
            </a:avLst>
          </a:prstGeom>
          <a:solidFill>
            <a:srgbClr val="FFFFFF">
              <a:alpha val="50196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Неполные данные 
(Ошибка</a:t>
            </a:r>
            <a:r>
              <a:rPr lang="en-US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связанная с </a:t>
            </a:r>
          </a:p>
          <a:p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выбытием участников)     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33E12C64-E471-45E5-8A0B-E4258359BBA6}"/>
              </a:ext>
            </a:extLst>
          </p:cNvPr>
          <p:cNvSpPr/>
          <p:nvPr/>
        </p:nvSpPr>
        <p:spPr>
          <a:xfrm>
            <a:off x="1305995" y="3442217"/>
            <a:ext cx="3245939" cy="696156"/>
          </a:xfrm>
          <a:prstGeom prst="roundRect">
            <a:avLst>
              <a:gd name="adj" fmla="val 0"/>
            </a:avLst>
          </a:prstGeom>
          <a:solidFill>
            <a:srgbClr val="FFFFFF">
              <a:alpha val="50196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Ослепление оценки</a:t>
            </a:r>
            <a:r>
              <a:rPr lang="en-US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данных
(Ошибка выявления)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33AC5C-C3EE-C720-E633-DE700997B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949" y="74325"/>
            <a:ext cx="1169620" cy="6976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0E9092-340B-CB3C-48D4-33E19B5208AD}"/>
              </a:ext>
            </a:extLst>
          </p:cNvPr>
          <p:cNvSpPr txBox="1"/>
          <p:nvPr/>
        </p:nvSpPr>
        <p:spPr>
          <a:xfrm>
            <a:off x="1305994" y="74325"/>
            <a:ext cx="86190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b="1" dirty="0">
                <a:solidFill>
                  <a:srgbClr val="000000"/>
                </a:solidFill>
                <a:latin typeface="Century Gothic" panose="020B0502020202020204" pitchFamily="34" charset="0"/>
              </a:rPr>
              <a:t>Инструмент (</a:t>
            </a:r>
            <a:r>
              <a:rPr lang="ru-RU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Rob</a:t>
            </a:r>
            <a:r>
              <a:rPr lang="ru-RU" b="1" dirty="0">
                <a:solidFill>
                  <a:srgbClr val="000000"/>
                </a:solidFill>
                <a:latin typeface="Century Gothic" panose="020B0502020202020204" pitchFamily="34" charset="0"/>
              </a:rPr>
              <a:t> 2 </a:t>
            </a:r>
            <a:r>
              <a:rPr lang="ru-RU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tool</a:t>
            </a:r>
            <a:r>
              <a:rPr lang="ru-RU" b="1" dirty="0">
                <a:solidFill>
                  <a:srgbClr val="000000"/>
                </a:solidFill>
                <a:latin typeface="Century Gothic" panose="020B0502020202020204" pitchFamily="34" charset="0"/>
              </a:rPr>
              <a:t>) для оценки риска систематической ошибки в РКИ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8A24A5-F9C4-152C-3A5B-3DF57CDA3BBE}"/>
              </a:ext>
            </a:extLst>
          </p:cNvPr>
          <p:cNvSpPr txBox="1"/>
          <p:nvPr/>
        </p:nvSpPr>
        <p:spPr>
          <a:xfrm>
            <a:off x="3140551" y="6513969"/>
            <a:ext cx="53995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700" b="0" i="0" u="none" strike="noStrike" baseline="0" dirty="0">
                <a:latin typeface="FreeSetLightC"/>
              </a:rPr>
              <a:t>Марцевич С. Ю., </a:t>
            </a:r>
            <a:r>
              <a:rPr lang="ru-RU" sz="700" b="0" i="0" u="none" strike="noStrike" baseline="0" dirty="0" err="1">
                <a:latin typeface="FreeSetLightC"/>
              </a:rPr>
              <a:t>Навасардян</a:t>
            </a:r>
            <a:r>
              <a:rPr lang="ru-RU" sz="700" b="0" i="0" u="none" strike="noStrike" baseline="0" dirty="0">
                <a:latin typeface="FreeSetLightC"/>
              </a:rPr>
              <a:t> А. Р., Лобастов К. В.</a:t>
            </a:r>
            <a:r>
              <a:rPr lang="en-US" sz="700" b="0" i="0" u="none" strike="noStrike" baseline="0" dirty="0">
                <a:latin typeface="FreeSetLightC"/>
              </a:rPr>
              <a:t> </a:t>
            </a:r>
            <a:r>
              <a:rPr lang="ru-RU" sz="700" b="0" i="0" u="none" strike="noStrike" baseline="0" dirty="0">
                <a:latin typeface="FreeSetLightC"/>
              </a:rPr>
              <a:t>и др. Систематический обзор и метаанализ: критический взгляд на методологию проведения. </a:t>
            </a:r>
            <a:r>
              <a:rPr lang="ru-RU" sz="700" b="0" i="1" u="none" strike="noStrike" baseline="0" dirty="0">
                <a:latin typeface="FreeSetLightC-Italic"/>
              </a:rPr>
              <a:t>Рациональная Фармакотерапия в Кардиологии. </a:t>
            </a:r>
            <a:r>
              <a:rPr lang="ru-RU" sz="700" b="0" i="0" u="none" strike="noStrike" baseline="0" dirty="0">
                <a:latin typeface="FreeSetLightC"/>
              </a:rPr>
              <a:t>2023;19(4):382-397. DOI:10.20996/1819-6446-2023-2923. EDN WHYFSZ</a:t>
            </a:r>
            <a:endParaRPr lang="ru-RU" sz="700" dirty="0"/>
          </a:p>
        </p:txBody>
      </p:sp>
    </p:spTree>
    <p:extLst>
      <p:ext uri="{BB962C8B-B14F-4D97-AF65-F5344CB8AC3E}">
        <p14:creationId xmlns:p14="http://schemas.microsoft.com/office/powerpoint/2010/main" val="1447387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8A132487-520E-ABFF-37CD-5746636108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1025726"/>
              </p:ext>
            </p:extLst>
          </p:nvPr>
        </p:nvGraphicFramePr>
        <p:xfrm>
          <a:off x="865981" y="1122627"/>
          <a:ext cx="7540625" cy="5027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0E6182B-A8AE-9812-7A48-BFD08B00ED1B}"/>
              </a:ext>
            </a:extLst>
          </p:cNvPr>
          <p:cNvSpPr/>
          <p:nvPr/>
        </p:nvSpPr>
        <p:spPr>
          <a:xfrm>
            <a:off x="4842757" y="1144521"/>
            <a:ext cx="3972035" cy="553773"/>
          </a:xfrm>
          <a:prstGeom prst="roundRect">
            <a:avLst>
              <a:gd name="adj" fmla="val 19053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Регистрационные РКИ по одному показанию (одной популяции пациентов)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674E5EDA-2041-4761-D9A0-651DE544BBFF}"/>
              </a:ext>
            </a:extLst>
          </p:cNvPr>
          <p:cNvSpPr/>
          <p:nvPr/>
        </p:nvSpPr>
        <p:spPr>
          <a:xfrm>
            <a:off x="5360844" y="1895452"/>
            <a:ext cx="3972034" cy="553773"/>
          </a:xfrm>
          <a:prstGeom prst="roundRect">
            <a:avLst>
              <a:gd name="adj" fmla="val 19053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Все опубликованные РКИ по одному показанию (одной популяции пациентов)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CCABC2C8-3762-066B-4CA6-C3F90938BACE}"/>
              </a:ext>
            </a:extLst>
          </p:cNvPr>
          <p:cNvSpPr/>
          <p:nvPr/>
        </p:nvSpPr>
        <p:spPr>
          <a:xfrm>
            <a:off x="5744695" y="2590234"/>
            <a:ext cx="4054546" cy="553773"/>
          </a:xfrm>
          <a:prstGeom prst="roundRect">
            <a:avLst>
              <a:gd name="adj" fmla="val 19053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РКИ по разным показаниям (популяциям пациентов)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9E78F757-9DDF-8820-668E-F6C57585F825}"/>
              </a:ext>
            </a:extLst>
          </p:cNvPr>
          <p:cNvSpPr/>
          <p:nvPr/>
        </p:nvSpPr>
        <p:spPr>
          <a:xfrm>
            <a:off x="6206350" y="3267627"/>
            <a:ext cx="4557884" cy="643879"/>
          </a:xfrm>
          <a:prstGeom prst="roundRect">
            <a:avLst>
              <a:gd name="adj" fmla="val 19053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РКИ и крупные </a:t>
            </a:r>
            <a:r>
              <a:rPr lang="ru-RU" sz="14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проспективные</a:t>
            </a:r>
            <a:r>
              <a:rPr lang="ru-RU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 исследования по одному показанию (одной популяции пациентов)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6538E770-718B-1B25-B612-7B46DDA6FA0B}"/>
              </a:ext>
            </a:extLst>
          </p:cNvPr>
          <p:cNvSpPr/>
          <p:nvPr/>
        </p:nvSpPr>
        <p:spPr>
          <a:xfrm>
            <a:off x="6730853" y="4002979"/>
            <a:ext cx="4033381" cy="643879"/>
          </a:xfrm>
          <a:prstGeom prst="roundRect">
            <a:avLst>
              <a:gd name="adj" fmla="val 19053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РКИ и крупные </a:t>
            </a:r>
            <a:r>
              <a:rPr lang="ru-RU" sz="14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проспективные</a:t>
            </a:r>
            <a:r>
              <a:rPr lang="ru-RU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 исследования по разным показаниям (популяциям пациентов)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CFF719AE-11F5-E466-1327-CF06489274E6}"/>
              </a:ext>
            </a:extLst>
          </p:cNvPr>
          <p:cNvSpPr/>
          <p:nvPr/>
        </p:nvSpPr>
        <p:spPr>
          <a:xfrm>
            <a:off x="6979379" y="4798775"/>
            <a:ext cx="3792395" cy="553773"/>
          </a:xfrm>
          <a:prstGeom prst="roundRect">
            <a:avLst>
              <a:gd name="adj" fmla="val 19053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РКИ и другие виды </a:t>
            </a:r>
            <a:r>
              <a:rPr lang="ru-RU" sz="14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проспективных</a:t>
            </a:r>
            <a:r>
              <a:rPr lang="ru-RU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 исследований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686B9551-58CD-F7B0-6220-859BFE6460C4}"/>
              </a:ext>
            </a:extLst>
          </p:cNvPr>
          <p:cNvSpPr/>
          <p:nvPr/>
        </p:nvSpPr>
        <p:spPr>
          <a:xfrm>
            <a:off x="7301352" y="5503535"/>
            <a:ext cx="3470423" cy="553773"/>
          </a:xfrm>
          <a:prstGeom prst="roundRect">
            <a:avLst>
              <a:gd name="adj" fmla="val 19053"/>
            </a:avLst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РКИ и другие виды </a:t>
            </a:r>
            <a:r>
              <a:rPr lang="ru-RU" sz="14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проспективных</a:t>
            </a:r>
            <a:r>
              <a:rPr lang="ru-RU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 и </a:t>
            </a:r>
            <a:r>
              <a:rPr lang="ru-RU" sz="14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ретроспектиных</a:t>
            </a:r>
            <a:r>
              <a:rPr lang="ru-RU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 исследований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2B4A7F1-6074-90B1-EA99-C94B80C5153C}"/>
              </a:ext>
            </a:extLst>
          </p:cNvPr>
          <p:cNvSpPr/>
          <p:nvPr/>
        </p:nvSpPr>
        <p:spPr>
          <a:xfrm>
            <a:off x="2936014" y="3116140"/>
            <a:ext cx="3400557" cy="1568353"/>
          </a:xfrm>
          <a:prstGeom prst="roundRect">
            <a:avLst>
              <a:gd name="adj" fmla="val 8555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СО и МА, </a:t>
            </a: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включающие</a:t>
            </a:r>
            <a:endParaRPr lang="ru-RU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DC20AA8B-435F-290D-2472-6611D712E589}"/>
              </a:ext>
            </a:extLst>
          </p:cNvPr>
          <p:cNvSpPr txBox="1">
            <a:spLocks/>
          </p:cNvSpPr>
          <p:nvPr/>
        </p:nvSpPr>
        <p:spPr>
          <a:xfrm rot="18637542">
            <a:off x="2538879" y="894578"/>
            <a:ext cx="2560907" cy="499887"/>
          </a:xfrm>
          <a:prstGeom prst="rect">
            <a:avLst/>
          </a:prstGeom>
        </p:spPr>
        <p:txBody>
          <a:bodyPr vert="horz" lIns="91850" tIns="45924" rIns="91850" bIns="4592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latin typeface="Century Gothic" panose="020B0502020202020204" pitchFamily="34" charset="0"/>
              </a:rPr>
              <a:t>min</a:t>
            </a:r>
            <a:endParaRPr lang="ru-RU" sz="1400" b="1" dirty="0">
              <a:latin typeface="Century Gothic" panose="020B0502020202020204" pitchFamily="34" charset="0"/>
            </a:endParaRP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ED67AD13-F853-5139-F7FF-F42F66EE9754}"/>
              </a:ext>
            </a:extLst>
          </p:cNvPr>
          <p:cNvSpPr txBox="1">
            <a:spLocks/>
          </p:cNvSpPr>
          <p:nvPr/>
        </p:nvSpPr>
        <p:spPr>
          <a:xfrm rot="18545298">
            <a:off x="265267" y="3004419"/>
            <a:ext cx="3634181" cy="499887"/>
          </a:xfrm>
          <a:prstGeom prst="rect">
            <a:avLst/>
          </a:prstGeom>
        </p:spPr>
        <p:txBody>
          <a:bodyPr vert="horz" lIns="91850" tIns="45924" rIns="91850" bIns="4592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1400" dirty="0">
                <a:latin typeface="Century Gothic" panose="020B0502020202020204" pitchFamily="34" charset="0"/>
              </a:rPr>
              <a:t>Риск</a:t>
            </a:r>
            <a:r>
              <a:rPr lang="en-US" sz="1400" dirty="0">
                <a:latin typeface="Century Gothic" panose="020B0502020202020204" pitchFamily="34" charset="0"/>
              </a:rPr>
              <a:t> c</a:t>
            </a:r>
            <a:r>
              <a:rPr lang="ru-RU" sz="1400" dirty="0" err="1">
                <a:latin typeface="Century Gothic" panose="020B0502020202020204" pitchFamily="34" charset="0"/>
              </a:rPr>
              <a:t>истематических</a:t>
            </a:r>
            <a:r>
              <a:rPr lang="ru-RU" sz="1400" dirty="0">
                <a:latin typeface="Century Gothic" panose="020B0502020202020204" pitchFamily="34" charset="0"/>
              </a:rPr>
              <a:t> ошибок </a:t>
            </a: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0643DF6E-7020-D3D1-D0CD-D433C8EEE370}"/>
              </a:ext>
            </a:extLst>
          </p:cNvPr>
          <p:cNvSpPr txBox="1">
            <a:spLocks/>
          </p:cNvSpPr>
          <p:nvPr/>
        </p:nvSpPr>
        <p:spPr>
          <a:xfrm rot="18536245">
            <a:off x="-253400" y="5078082"/>
            <a:ext cx="1742780" cy="499887"/>
          </a:xfrm>
          <a:prstGeom prst="rect">
            <a:avLst/>
          </a:prstGeom>
        </p:spPr>
        <p:txBody>
          <a:bodyPr vert="horz" lIns="91850" tIns="45924" rIns="91850" bIns="4592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latin typeface="Century Gothic" panose="020B0502020202020204" pitchFamily="34" charset="0"/>
              </a:rPr>
              <a:t>max</a:t>
            </a:r>
            <a:endParaRPr lang="ru-RU" sz="1400" b="1" dirty="0">
              <a:latin typeface="Century Gothic" panose="020B0502020202020204" pitchFamily="34" charset="0"/>
            </a:endParaRPr>
          </a:p>
        </p:txBody>
      </p:sp>
      <p:grpSp>
        <p:nvGrpSpPr>
          <p:cNvPr id="2" name="object 42">
            <a:extLst>
              <a:ext uri="{FF2B5EF4-FFF2-40B4-BE49-F238E27FC236}">
                <a16:creationId xmlns:a16="http://schemas.microsoft.com/office/drawing/2014/main" id="{5CFABD3E-8C19-808E-0903-557B9C756806}"/>
              </a:ext>
            </a:extLst>
          </p:cNvPr>
          <p:cNvGrpSpPr/>
          <p:nvPr/>
        </p:nvGrpSpPr>
        <p:grpSpPr>
          <a:xfrm>
            <a:off x="409549" y="963128"/>
            <a:ext cx="3842867" cy="4954608"/>
            <a:chOff x="408254" y="963803"/>
            <a:chExt cx="3845560" cy="4958080"/>
          </a:xfrm>
        </p:grpSpPr>
        <p:sp>
          <p:nvSpPr>
            <p:cNvPr id="9" name="object 43">
              <a:extLst>
                <a:ext uri="{FF2B5EF4-FFF2-40B4-BE49-F238E27FC236}">
                  <a16:creationId xmlns:a16="http://schemas.microsoft.com/office/drawing/2014/main" id="{23BCE627-F948-122E-C6B6-9FF54DEA4482}"/>
                </a:ext>
              </a:extLst>
            </p:cNvPr>
            <p:cNvSpPr/>
            <p:nvPr/>
          </p:nvSpPr>
          <p:spPr>
            <a:xfrm>
              <a:off x="3629406" y="963803"/>
              <a:ext cx="264160" cy="274320"/>
            </a:xfrm>
            <a:custGeom>
              <a:avLst/>
              <a:gdLst/>
              <a:ahLst/>
              <a:cxnLst/>
              <a:rect l="l" t="t" r="r" b="b"/>
              <a:pathLst>
                <a:path w="264160" h="274319">
                  <a:moveTo>
                    <a:pt x="15494" y="194437"/>
                  </a:moveTo>
                  <a:lnTo>
                    <a:pt x="0" y="212471"/>
                  </a:lnTo>
                  <a:lnTo>
                    <a:pt x="71882" y="274065"/>
                  </a:lnTo>
                  <a:lnTo>
                    <a:pt x="87376" y="256032"/>
                  </a:lnTo>
                  <a:lnTo>
                    <a:pt x="55372" y="228600"/>
                  </a:lnTo>
                  <a:lnTo>
                    <a:pt x="48514" y="222630"/>
                  </a:lnTo>
                  <a:lnTo>
                    <a:pt x="43942" y="217677"/>
                  </a:lnTo>
                  <a:lnTo>
                    <a:pt x="39624" y="209803"/>
                  </a:lnTo>
                  <a:lnTo>
                    <a:pt x="38735" y="205866"/>
                  </a:lnTo>
                  <a:lnTo>
                    <a:pt x="39025" y="201422"/>
                  </a:lnTo>
                  <a:lnTo>
                    <a:pt x="23749" y="201422"/>
                  </a:lnTo>
                  <a:lnTo>
                    <a:pt x="15494" y="194437"/>
                  </a:lnTo>
                  <a:close/>
                </a:path>
                <a:path w="264160" h="274319">
                  <a:moveTo>
                    <a:pt x="98771" y="185547"/>
                  </a:moveTo>
                  <a:lnTo>
                    <a:pt x="54356" y="185547"/>
                  </a:lnTo>
                  <a:lnTo>
                    <a:pt x="57785" y="186054"/>
                  </a:lnTo>
                  <a:lnTo>
                    <a:pt x="65151" y="189102"/>
                  </a:lnTo>
                  <a:lnTo>
                    <a:pt x="70231" y="192532"/>
                  </a:lnTo>
                  <a:lnTo>
                    <a:pt x="111506" y="227964"/>
                  </a:lnTo>
                  <a:lnTo>
                    <a:pt x="127127" y="209803"/>
                  </a:lnTo>
                  <a:lnTo>
                    <a:pt x="98771" y="185547"/>
                  </a:lnTo>
                  <a:close/>
                </a:path>
                <a:path w="264160" h="274319">
                  <a:moveTo>
                    <a:pt x="57785" y="159003"/>
                  </a:moveTo>
                  <a:lnTo>
                    <a:pt x="25019" y="184658"/>
                  </a:lnTo>
                  <a:lnTo>
                    <a:pt x="23368" y="189864"/>
                  </a:lnTo>
                  <a:lnTo>
                    <a:pt x="22987" y="195452"/>
                  </a:lnTo>
                  <a:lnTo>
                    <a:pt x="23749" y="201422"/>
                  </a:lnTo>
                  <a:lnTo>
                    <a:pt x="39025" y="201422"/>
                  </a:lnTo>
                  <a:lnTo>
                    <a:pt x="39370" y="197865"/>
                  </a:lnTo>
                  <a:lnTo>
                    <a:pt x="40767" y="194310"/>
                  </a:lnTo>
                  <a:lnTo>
                    <a:pt x="43307" y="191388"/>
                  </a:lnTo>
                  <a:lnTo>
                    <a:pt x="45593" y="188595"/>
                  </a:lnTo>
                  <a:lnTo>
                    <a:pt x="48387" y="186943"/>
                  </a:lnTo>
                  <a:lnTo>
                    <a:pt x="51308" y="186309"/>
                  </a:lnTo>
                  <a:lnTo>
                    <a:pt x="54356" y="185547"/>
                  </a:lnTo>
                  <a:lnTo>
                    <a:pt x="98771" y="185547"/>
                  </a:lnTo>
                  <a:lnTo>
                    <a:pt x="78409" y="160400"/>
                  </a:lnTo>
                  <a:lnTo>
                    <a:pt x="63881" y="160400"/>
                  </a:lnTo>
                  <a:lnTo>
                    <a:pt x="57785" y="159003"/>
                  </a:lnTo>
                  <a:close/>
                </a:path>
                <a:path w="264160" h="274319">
                  <a:moveTo>
                    <a:pt x="137520" y="139191"/>
                  </a:moveTo>
                  <a:lnTo>
                    <a:pt x="90551" y="139191"/>
                  </a:lnTo>
                  <a:lnTo>
                    <a:pt x="95250" y="139700"/>
                  </a:lnTo>
                  <a:lnTo>
                    <a:pt x="99822" y="140080"/>
                  </a:lnTo>
                  <a:lnTo>
                    <a:pt x="106172" y="143890"/>
                  </a:lnTo>
                  <a:lnTo>
                    <a:pt x="150876" y="182117"/>
                  </a:lnTo>
                  <a:lnTo>
                    <a:pt x="166370" y="163957"/>
                  </a:lnTo>
                  <a:lnTo>
                    <a:pt x="137520" y="139191"/>
                  </a:lnTo>
                  <a:close/>
                </a:path>
                <a:path w="264160" h="274319">
                  <a:moveTo>
                    <a:pt x="98044" y="112649"/>
                  </a:moveTo>
                  <a:lnTo>
                    <a:pt x="92583" y="112775"/>
                  </a:lnTo>
                  <a:lnTo>
                    <a:pt x="86868" y="114680"/>
                  </a:lnTo>
                  <a:lnTo>
                    <a:pt x="81153" y="116459"/>
                  </a:lnTo>
                  <a:lnTo>
                    <a:pt x="76073" y="120014"/>
                  </a:lnTo>
                  <a:lnTo>
                    <a:pt x="67564" y="130048"/>
                  </a:lnTo>
                  <a:lnTo>
                    <a:pt x="64770" y="135509"/>
                  </a:lnTo>
                  <a:lnTo>
                    <a:pt x="63373" y="141604"/>
                  </a:lnTo>
                  <a:lnTo>
                    <a:pt x="61976" y="147574"/>
                  </a:lnTo>
                  <a:lnTo>
                    <a:pt x="62103" y="153924"/>
                  </a:lnTo>
                  <a:lnTo>
                    <a:pt x="63881" y="160400"/>
                  </a:lnTo>
                  <a:lnTo>
                    <a:pt x="78409" y="160400"/>
                  </a:lnTo>
                  <a:lnTo>
                    <a:pt x="78232" y="159638"/>
                  </a:lnTo>
                  <a:lnTo>
                    <a:pt x="78613" y="155575"/>
                  </a:lnTo>
                  <a:lnTo>
                    <a:pt x="78867" y="151637"/>
                  </a:lnTo>
                  <a:lnTo>
                    <a:pt x="80391" y="148209"/>
                  </a:lnTo>
                  <a:lnTo>
                    <a:pt x="86487" y="140970"/>
                  </a:lnTo>
                  <a:lnTo>
                    <a:pt x="90551" y="139191"/>
                  </a:lnTo>
                  <a:lnTo>
                    <a:pt x="137520" y="139191"/>
                  </a:lnTo>
                  <a:lnTo>
                    <a:pt x="115697" y="120396"/>
                  </a:lnTo>
                  <a:lnTo>
                    <a:pt x="108712" y="115824"/>
                  </a:lnTo>
                  <a:lnTo>
                    <a:pt x="103378" y="114300"/>
                  </a:lnTo>
                  <a:lnTo>
                    <a:pt x="98044" y="112649"/>
                  </a:lnTo>
                  <a:close/>
                </a:path>
                <a:path w="264160" h="274319">
                  <a:moveTo>
                    <a:pt x="123063" y="68961"/>
                  </a:moveTo>
                  <a:lnTo>
                    <a:pt x="107569" y="86995"/>
                  </a:lnTo>
                  <a:lnTo>
                    <a:pt x="179451" y="148716"/>
                  </a:lnTo>
                  <a:lnTo>
                    <a:pt x="194945" y="130683"/>
                  </a:lnTo>
                  <a:lnTo>
                    <a:pt x="123063" y="68961"/>
                  </a:lnTo>
                  <a:close/>
                </a:path>
                <a:path w="264160" h="274319">
                  <a:moveTo>
                    <a:pt x="152527" y="34671"/>
                  </a:moveTo>
                  <a:lnTo>
                    <a:pt x="137033" y="52704"/>
                  </a:lnTo>
                  <a:lnTo>
                    <a:pt x="208915" y="114300"/>
                  </a:lnTo>
                  <a:lnTo>
                    <a:pt x="224409" y="96265"/>
                  </a:lnTo>
                  <a:lnTo>
                    <a:pt x="195580" y="71500"/>
                  </a:lnTo>
                  <a:lnTo>
                    <a:pt x="188087" y="65150"/>
                  </a:lnTo>
                  <a:lnTo>
                    <a:pt x="183515" y="60705"/>
                  </a:lnTo>
                  <a:lnTo>
                    <a:pt x="178308" y="53593"/>
                  </a:lnTo>
                  <a:lnTo>
                    <a:pt x="176403" y="48895"/>
                  </a:lnTo>
                  <a:lnTo>
                    <a:pt x="176276" y="44068"/>
                  </a:lnTo>
                  <a:lnTo>
                    <a:pt x="176104" y="40893"/>
                  </a:lnTo>
                  <a:lnTo>
                    <a:pt x="159893" y="40893"/>
                  </a:lnTo>
                  <a:lnTo>
                    <a:pt x="152527" y="34671"/>
                  </a:lnTo>
                  <a:close/>
                </a:path>
                <a:path w="264160" h="274319">
                  <a:moveTo>
                    <a:pt x="100330" y="47116"/>
                  </a:moveTo>
                  <a:lnTo>
                    <a:pt x="81788" y="59436"/>
                  </a:lnTo>
                  <a:lnTo>
                    <a:pt x="82169" y="63626"/>
                  </a:lnTo>
                  <a:lnTo>
                    <a:pt x="82423" y="67817"/>
                  </a:lnTo>
                  <a:lnTo>
                    <a:pt x="84201" y="71247"/>
                  </a:lnTo>
                  <a:lnTo>
                    <a:pt x="87376" y="73913"/>
                  </a:lnTo>
                  <a:lnTo>
                    <a:pt x="90678" y="76835"/>
                  </a:lnTo>
                  <a:lnTo>
                    <a:pt x="94488" y="78104"/>
                  </a:lnTo>
                  <a:lnTo>
                    <a:pt x="98679" y="77724"/>
                  </a:lnTo>
                  <a:lnTo>
                    <a:pt x="102997" y="77470"/>
                  </a:lnTo>
                  <a:lnTo>
                    <a:pt x="106426" y="75818"/>
                  </a:lnTo>
                  <a:lnTo>
                    <a:pt x="109220" y="72516"/>
                  </a:lnTo>
                  <a:lnTo>
                    <a:pt x="111887" y="69468"/>
                  </a:lnTo>
                  <a:lnTo>
                    <a:pt x="113030" y="65786"/>
                  </a:lnTo>
                  <a:lnTo>
                    <a:pt x="112776" y="61595"/>
                  </a:lnTo>
                  <a:lnTo>
                    <a:pt x="112395" y="57403"/>
                  </a:lnTo>
                  <a:lnTo>
                    <a:pt x="110617" y="53975"/>
                  </a:lnTo>
                  <a:lnTo>
                    <a:pt x="107442" y="51180"/>
                  </a:lnTo>
                  <a:lnTo>
                    <a:pt x="104140" y="48387"/>
                  </a:lnTo>
                  <a:lnTo>
                    <a:pt x="100330" y="47116"/>
                  </a:lnTo>
                  <a:close/>
                </a:path>
                <a:path w="264160" h="274319">
                  <a:moveTo>
                    <a:pt x="234798" y="25780"/>
                  </a:moveTo>
                  <a:lnTo>
                    <a:pt x="192024" y="25780"/>
                  </a:lnTo>
                  <a:lnTo>
                    <a:pt x="195326" y="26288"/>
                  </a:lnTo>
                  <a:lnTo>
                    <a:pt x="198755" y="27939"/>
                  </a:lnTo>
                  <a:lnTo>
                    <a:pt x="202311" y="29590"/>
                  </a:lnTo>
                  <a:lnTo>
                    <a:pt x="208280" y="34036"/>
                  </a:lnTo>
                  <a:lnTo>
                    <a:pt x="248412" y="68452"/>
                  </a:lnTo>
                  <a:lnTo>
                    <a:pt x="263652" y="50546"/>
                  </a:lnTo>
                  <a:lnTo>
                    <a:pt x="234798" y="25780"/>
                  </a:lnTo>
                  <a:close/>
                </a:path>
                <a:path w="264160" h="274319">
                  <a:moveTo>
                    <a:pt x="192024" y="0"/>
                  </a:moveTo>
                  <a:lnTo>
                    <a:pt x="160782" y="28193"/>
                  </a:lnTo>
                  <a:lnTo>
                    <a:pt x="159893" y="40893"/>
                  </a:lnTo>
                  <a:lnTo>
                    <a:pt x="176104" y="40893"/>
                  </a:lnTo>
                  <a:lnTo>
                    <a:pt x="176022" y="39370"/>
                  </a:lnTo>
                  <a:lnTo>
                    <a:pt x="177546" y="35178"/>
                  </a:lnTo>
                  <a:lnTo>
                    <a:pt x="183007" y="28828"/>
                  </a:lnTo>
                  <a:lnTo>
                    <a:pt x="185801" y="27050"/>
                  </a:lnTo>
                  <a:lnTo>
                    <a:pt x="192024" y="25780"/>
                  </a:lnTo>
                  <a:lnTo>
                    <a:pt x="234798" y="25780"/>
                  </a:lnTo>
                  <a:lnTo>
                    <a:pt x="216154" y="9778"/>
                  </a:lnTo>
                  <a:lnTo>
                    <a:pt x="210008" y="5179"/>
                  </a:lnTo>
                  <a:lnTo>
                    <a:pt x="203946" y="2031"/>
                  </a:lnTo>
                  <a:lnTo>
                    <a:pt x="197955" y="313"/>
                  </a:lnTo>
                  <a:lnTo>
                    <a:pt x="1920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799" dirty="0"/>
            </a:p>
          </p:txBody>
        </p:sp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7D73DC47-95A2-DFE3-ADE4-CC8B5487F90E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82535" y="2087753"/>
              <a:ext cx="1862848" cy="2226945"/>
            </a:xfrm>
            <a:prstGeom prst="rect">
              <a:avLst/>
            </a:prstGeom>
          </p:spPr>
        </p:pic>
        <p:sp>
          <p:nvSpPr>
            <p:cNvPr id="14" name="object 45">
              <a:extLst>
                <a:ext uri="{FF2B5EF4-FFF2-40B4-BE49-F238E27FC236}">
                  <a16:creationId xmlns:a16="http://schemas.microsoft.com/office/drawing/2014/main" id="{81574759-3E54-E993-FF11-95037D45AE49}"/>
                </a:ext>
              </a:extLst>
            </p:cNvPr>
            <p:cNvSpPr/>
            <p:nvPr/>
          </p:nvSpPr>
          <p:spPr>
            <a:xfrm>
              <a:off x="408254" y="5104257"/>
              <a:ext cx="308610" cy="346710"/>
            </a:xfrm>
            <a:custGeom>
              <a:avLst/>
              <a:gdLst/>
              <a:ahLst/>
              <a:cxnLst/>
              <a:rect l="l" t="t" r="r" b="b"/>
              <a:pathLst>
                <a:path w="308609" h="346710">
                  <a:moveTo>
                    <a:pt x="14947" y="268350"/>
                  </a:moveTo>
                  <a:lnTo>
                    <a:pt x="0" y="286892"/>
                  </a:lnTo>
                  <a:lnTo>
                    <a:pt x="73685" y="346328"/>
                  </a:lnTo>
                  <a:lnTo>
                    <a:pt x="88620" y="327913"/>
                  </a:lnTo>
                  <a:lnTo>
                    <a:pt x="48755" y="295655"/>
                  </a:lnTo>
                  <a:lnTo>
                    <a:pt x="44068" y="290829"/>
                  </a:lnTo>
                  <a:lnTo>
                    <a:pt x="41708" y="286892"/>
                  </a:lnTo>
                  <a:lnTo>
                    <a:pt x="39484" y="283082"/>
                  </a:lnTo>
                  <a:lnTo>
                    <a:pt x="38442" y="279145"/>
                  </a:lnTo>
                  <a:lnTo>
                    <a:pt x="38642" y="275208"/>
                  </a:lnTo>
                  <a:lnTo>
                    <a:pt x="23406" y="275208"/>
                  </a:lnTo>
                  <a:lnTo>
                    <a:pt x="14947" y="268350"/>
                  </a:lnTo>
                  <a:close/>
                </a:path>
                <a:path w="308609" h="346710">
                  <a:moveTo>
                    <a:pt x="99640" y="258444"/>
                  </a:moveTo>
                  <a:lnTo>
                    <a:pt x="53568" y="258444"/>
                  </a:lnTo>
                  <a:lnTo>
                    <a:pt x="56946" y="258698"/>
                  </a:lnTo>
                  <a:lnTo>
                    <a:pt x="60693" y="260222"/>
                  </a:lnTo>
                  <a:lnTo>
                    <a:pt x="64427" y="261619"/>
                  </a:lnTo>
                  <a:lnTo>
                    <a:pt x="69595" y="264921"/>
                  </a:lnTo>
                  <a:lnTo>
                    <a:pt x="111874" y="299084"/>
                  </a:lnTo>
                  <a:lnTo>
                    <a:pt x="126923" y="280542"/>
                  </a:lnTo>
                  <a:lnTo>
                    <a:pt x="99640" y="258444"/>
                  </a:lnTo>
                  <a:close/>
                </a:path>
                <a:path w="308609" h="346710">
                  <a:moveTo>
                    <a:pt x="56197" y="231774"/>
                  </a:moveTo>
                  <a:lnTo>
                    <a:pt x="50482" y="232028"/>
                  </a:lnTo>
                  <a:lnTo>
                    <a:pt x="39979" y="235838"/>
                  </a:lnTo>
                  <a:lnTo>
                    <a:pt x="35496" y="239013"/>
                  </a:lnTo>
                  <a:lnTo>
                    <a:pt x="31775" y="243712"/>
                  </a:lnTo>
                  <a:lnTo>
                    <a:pt x="28092" y="248284"/>
                  </a:lnTo>
                  <a:lnTo>
                    <a:pt x="25539" y="253110"/>
                  </a:lnTo>
                  <a:lnTo>
                    <a:pt x="22732" y="263651"/>
                  </a:lnTo>
                  <a:lnTo>
                    <a:pt x="22491" y="269239"/>
                  </a:lnTo>
                  <a:lnTo>
                    <a:pt x="23406" y="275208"/>
                  </a:lnTo>
                  <a:lnTo>
                    <a:pt x="38642" y="275208"/>
                  </a:lnTo>
                  <a:lnTo>
                    <a:pt x="38849" y="271144"/>
                  </a:lnTo>
                  <a:lnTo>
                    <a:pt x="40195" y="267588"/>
                  </a:lnTo>
                  <a:lnTo>
                    <a:pt x="42671" y="264540"/>
                  </a:lnTo>
                  <a:lnTo>
                    <a:pt x="44907" y="261746"/>
                  </a:lnTo>
                  <a:lnTo>
                    <a:pt x="47536" y="259968"/>
                  </a:lnTo>
                  <a:lnTo>
                    <a:pt x="53568" y="258444"/>
                  </a:lnTo>
                  <a:lnTo>
                    <a:pt x="99640" y="258444"/>
                  </a:lnTo>
                  <a:lnTo>
                    <a:pt x="86626" y="247903"/>
                  </a:lnTo>
                  <a:lnTo>
                    <a:pt x="82016" y="243204"/>
                  </a:lnTo>
                  <a:lnTo>
                    <a:pt x="77609" y="235584"/>
                  </a:lnTo>
                  <a:lnTo>
                    <a:pt x="76925" y="232917"/>
                  </a:lnTo>
                  <a:lnTo>
                    <a:pt x="62344" y="232917"/>
                  </a:lnTo>
                  <a:lnTo>
                    <a:pt x="56197" y="231774"/>
                  </a:lnTo>
                  <a:close/>
                </a:path>
                <a:path w="308609" h="346710">
                  <a:moveTo>
                    <a:pt x="137088" y="211073"/>
                  </a:moveTo>
                  <a:lnTo>
                    <a:pt x="88353" y="211073"/>
                  </a:lnTo>
                  <a:lnTo>
                    <a:pt x="97624" y="211581"/>
                  </a:lnTo>
                  <a:lnTo>
                    <a:pt x="104114" y="215137"/>
                  </a:lnTo>
                  <a:lnTo>
                    <a:pt x="149847" y="252094"/>
                  </a:lnTo>
                  <a:lnTo>
                    <a:pt x="164896" y="233552"/>
                  </a:lnTo>
                  <a:lnTo>
                    <a:pt x="137088" y="211073"/>
                  </a:lnTo>
                  <a:close/>
                </a:path>
                <a:path w="308609" h="346710">
                  <a:moveTo>
                    <a:pt x="95084" y="184276"/>
                  </a:moveTo>
                  <a:lnTo>
                    <a:pt x="89598" y="184530"/>
                  </a:lnTo>
                  <a:lnTo>
                    <a:pt x="78295" y="188594"/>
                  </a:lnTo>
                  <a:lnTo>
                    <a:pt x="73355" y="192150"/>
                  </a:lnTo>
                  <a:lnTo>
                    <a:pt x="69113" y="197484"/>
                  </a:lnTo>
                  <a:lnTo>
                    <a:pt x="65023" y="202437"/>
                  </a:lnTo>
                  <a:lnTo>
                    <a:pt x="62395" y="208025"/>
                  </a:lnTo>
                  <a:lnTo>
                    <a:pt x="60007" y="220217"/>
                  </a:lnTo>
                  <a:lnTo>
                    <a:pt x="60388" y="226567"/>
                  </a:lnTo>
                  <a:lnTo>
                    <a:pt x="62344" y="232917"/>
                  </a:lnTo>
                  <a:lnTo>
                    <a:pt x="76925" y="232917"/>
                  </a:lnTo>
                  <a:lnTo>
                    <a:pt x="76631" y="231774"/>
                  </a:lnTo>
                  <a:lnTo>
                    <a:pt x="77063" y="223773"/>
                  </a:lnTo>
                  <a:lnTo>
                    <a:pt x="78447" y="220217"/>
                  </a:lnTo>
                  <a:lnTo>
                    <a:pt x="81000" y="217042"/>
                  </a:lnTo>
                  <a:lnTo>
                    <a:pt x="84353" y="212978"/>
                  </a:lnTo>
                  <a:lnTo>
                    <a:pt x="88353" y="211073"/>
                  </a:lnTo>
                  <a:lnTo>
                    <a:pt x="137088" y="211073"/>
                  </a:lnTo>
                  <a:lnTo>
                    <a:pt x="112839" y="191388"/>
                  </a:lnTo>
                  <a:lnTo>
                    <a:pt x="105752" y="187197"/>
                  </a:lnTo>
                  <a:lnTo>
                    <a:pt x="100418" y="185673"/>
                  </a:lnTo>
                  <a:lnTo>
                    <a:pt x="95084" y="184276"/>
                  </a:lnTo>
                  <a:close/>
                </a:path>
                <a:path w="308609" h="346710">
                  <a:moveTo>
                    <a:pt x="164350" y="83438"/>
                  </a:moveTo>
                  <a:lnTo>
                    <a:pt x="149415" y="101980"/>
                  </a:lnTo>
                  <a:lnTo>
                    <a:pt x="157530" y="108457"/>
                  </a:lnTo>
                  <a:lnTo>
                    <a:pt x="151536" y="109092"/>
                  </a:lnTo>
                  <a:lnTo>
                    <a:pt x="120726" y="139128"/>
                  </a:lnTo>
                  <a:lnTo>
                    <a:pt x="119406" y="147752"/>
                  </a:lnTo>
                  <a:lnTo>
                    <a:pt x="119887" y="156971"/>
                  </a:lnTo>
                  <a:lnTo>
                    <a:pt x="139712" y="189610"/>
                  </a:lnTo>
                  <a:lnTo>
                    <a:pt x="175653" y="201421"/>
                  </a:lnTo>
                  <a:lnTo>
                    <a:pt x="184902" y="199872"/>
                  </a:lnTo>
                  <a:lnTo>
                    <a:pt x="211717" y="178434"/>
                  </a:lnTo>
                  <a:lnTo>
                    <a:pt x="167551" y="178434"/>
                  </a:lnTo>
                  <a:lnTo>
                    <a:pt x="160756" y="176148"/>
                  </a:lnTo>
                  <a:lnTo>
                    <a:pt x="154393" y="170941"/>
                  </a:lnTo>
                  <a:lnTo>
                    <a:pt x="148069" y="165861"/>
                  </a:lnTo>
                  <a:lnTo>
                    <a:pt x="144411" y="159765"/>
                  </a:lnTo>
                  <a:lnTo>
                    <a:pt x="142443" y="145668"/>
                  </a:lnTo>
                  <a:lnTo>
                    <a:pt x="144259" y="139318"/>
                  </a:lnTo>
                  <a:lnTo>
                    <a:pt x="153606" y="127761"/>
                  </a:lnTo>
                  <a:lnTo>
                    <a:pt x="159499" y="124586"/>
                  </a:lnTo>
                  <a:lnTo>
                    <a:pt x="173621" y="123316"/>
                  </a:lnTo>
                  <a:lnTo>
                    <a:pt x="213675" y="123316"/>
                  </a:lnTo>
                  <a:lnTo>
                    <a:pt x="164350" y="83438"/>
                  </a:lnTo>
                  <a:close/>
                </a:path>
                <a:path w="308609" h="346710">
                  <a:moveTo>
                    <a:pt x="213675" y="123316"/>
                  </a:moveTo>
                  <a:lnTo>
                    <a:pt x="173621" y="123316"/>
                  </a:lnTo>
                  <a:lnTo>
                    <a:pt x="180365" y="125602"/>
                  </a:lnTo>
                  <a:lnTo>
                    <a:pt x="186766" y="130809"/>
                  </a:lnTo>
                  <a:lnTo>
                    <a:pt x="193319" y="136016"/>
                  </a:lnTo>
                  <a:lnTo>
                    <a:pt x="197065" y="142239"/>
                  </a:lnTo>
                  <a:lnTo>
                    <a:pt x="198970" y="156463"/>
                  </a:lnTo>
                  <a:lnTo>
                    <a:pt x="197103" y="162940"/>
                  </a:lnTo>
                  <a:lnTo>
                    <a:pt x="192404" y="168655"/>
                  </a:lnTo>
                  <a:lnTo>
                    <a:pt x="187858" y="174370"/>
                  </a:lnTo>
                  <a:lnTo>
                    <a:pt x="181978" y="177418"/>
                  </a:lnTo>
                  <a:lnTo>
                    <a:pt x="167551" y="178434"/>
                  </a:lnTo>
                  <a:lnTo>
                    <a:pt x="211717" y="178434"/>
                  </a:lnTo>
                  <a:lnTo>
                    <a:pt x="215813" y="161416"/>
                  </a:lnTo>
                  <a:lnTo>
                    <a:pt x="215303" y="155193"/>
                  </a:lnTo>
                  <a:lnTo>
                    <a:pt x="228135" y="155193"/>
                  </a:lnTo>
                  <a:lnTo>
                    <a:pt x="238023" y="143001"/>
                  </a:lnTo>
                  <a:lnTo>
                    <a:pt x="213675" y="123316"/>
                  </a:lnTo>
                  <a:close/>
                </a:path>
                <a:path w="308609" h="346710">
                  <a:moveTo>
                    <a:pt x="228135" y="155193"/>
                  </a:moveTo>
                  <a:lnTo>
                    <a:pt x="215303" y="155193"/>
                  </a:lnTo>
                  <a:lnTo>
                    <a:pt x="223088" y="161416"/>
                  </a:lnTo>
                  <a:lnTo>
                    <a:pt x="228135" y="155193"/>
                  </a:lnTo>
                  <a:close/>
                </a:path>
                <a:path w="308609" h="346710">
                  <a:moveTo>
                    <a:pt x="191211" y="50164"/>
                  </a:moveTo>
                  <a:lnTo>
                    <a:pt x="173862" y="71627"/>
                  </a:lnTo>
                  <a:lnTo>
                    <a:pt x="229247" y="74548"/>
                  </a:lnTo>
                  <a:lnTo>
                    <a:pt x="245402" y="133857"/>
                  </a:lnTo>
                  <a:lnTo>
                    <a:pt x="262458" y="112775"/>
                  </a:lnTo>
                  <a:lnTo>
                    <a:pt x="252387" y="75818"/>
                  </a:lnTo>
                  <a:lnTo>
                    <a:pt x="292255" y="75818"/>
                  </a:lnTo>
                  <a:lnTo>
                    <a:pt x="308063" y="56260"/>
                  </a:lnTo>
                  <a:lnTo>
                    <a:pt x="246189" y="53085"/>
                  </a:lnTo>
                  <a:lnTo>
                    <a:pt x="245843" y="51815"/>
                  </a:lnTo>
                  <a:lnTo>
                    <a:pt x="223050" y="51815"/>
                  </a:lnTo>
                  <a:lnTo>
                    <a:pt x="191211" y="50164"/>
                  </a:lnTo>
                  <a:close/>
                </a:path>
                <a:path w="308609" h="346710">
                  <a:moveTo>
                    <a:pt x="292255" y="75818"/>
                  </a:moveTo>
                  <a:lnTo>
                    <a:pt x="252387" y="75818"/>
                  </a:lnTo>
                  <a:lnTo>
                    <a:pt x="290715" y="77723"/>
                  </a:lnTo>
                  <a:lnTo>
                    <a:pt x="292255" y="75818"/>
                  </a:lnTo>
                  <a:close/>
                </a:path>
                <a:path w="308609" h="346710">
                  <a:moveTo>
                    <a:pt x="231736" y="0"/>
                  </a:moveTo>
                  <a:lnTo>
                    <a:pt x="214680" y="21208"/>
                  </a:lnTo>
                  <a:lnTo>
                    <a:pt x="223050" y="51815"/>
                  </a:lnTo>
                  <a:lnTo>
                    <a:pt x="245843" y="51815"/>
                  </a:lnTo>
                  <a:lnTo>
                    <a:pt x="2317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5" name="object 46">
              <a:extLst>
                <a:ext uri="{FF2B5EF4-FFF2-40B4-BE49-F238E27FC236}">
                  <a16:creationId xmlns:a16="http://schemas.microsoft.com/office/drawing/2014/main" id="{1D8CFC87-DA41-2550-C0E7-2DB32256374B}"/>
                </a:ext>
              </a:extLst>
            </p:cNvPr>
            <p:cNvSpPr/>
            <p:nvPr/>
          </p:nvSpPr>
          <p:spPr>
            <a:xfrm>
              <a:off x="560603" y="1132840"/>
              <a:ext cx="3693160" cy="4789170"/>
            </a:xfrm>
            <a:custGeom>
              <a:avLst/>
              <a:gdLst/>
              <a:ahLst/>
              <a:cxnLst/>
              <a:rect l="l" t="t" r="r" b="b"/>
              <a:pathLst>
                <a:path w="3693160" h="4789170">
                  <a:moveTo>
                    <a:pt x="3570325" y="0"/>
                  </a:moveTo>
                  <a:lnTo>
                    <a:pt x="174155" y="4434801"/>
                  </a:lnTo>
                  <a:lnTo>
                    <a:pt x="112991" y="4387977"/>
                  </a:lnTo>
                  <a:lnTo>
                    <a:pt x="0" y="4788928"/>
                  </a:lnTo>
                  <a:lnTo>
                    <a:pt x="357632" y="4575314"/>
                  </a:lnTo>
                  <a:lnTo>
                    <a:pt x="296468" y="4528477"/>
                  </a:lnTo>
                  <a:lnTo>
                    <a:pt x="3692626" y="93725"/>
                  </a:lnTo>
                  <a:lnTo>
                    <a:pt x="3570325" y="0"/>
                  </a:lnTo>
                  <a:close/>
                </a:path>
              </a:pathLst>
            </a:custGeom>
            <a:solidFill>
              <a:srgbClr val="B35ACF"/>
            </a:solidFill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799"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7619D0B-D4C8-FC2D-BB89-0CE9377B8DCD}"/>
              </a:ext>
            </a:extLst>
          </p:cNvPr>
          <p:cNvSpPr txBox="1"/>
          <p:nvPr/>
        </p:nvSpPr>
        <p:spPr>
          <a:xfrm>
            <a:off x="1360048" y="67197"/>
            <a:ext cx="85650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b="1" dirty="0">
                <a:solidFill>
                  <a:srgbClr val="000000"/>
                </a:solidFill>
                <a:latin typeface="Century Gothic" panose="020B0502020202020204" pitchFamily="34" charset="0"/>
              </a:rPr>
              <a:t>Риск систематических ошибок в зависимости от дизайна включенных исследований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68E21BF-B6FC-42A6-7970-0211CE4431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949" y="74325"/>
            <a:ext cx="1169620" cy="6976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F8405D5-5AEE-B4F7-862D-2F757E00C74C}"/>
              </a:ext>
            </a:extLst>
          </p:cNvPr>
          <p:cNvSpPr txBox="1"/>
          <p:nvPr/>
        </p:nvSpPr>
        <p:spPr>
          <a:xfrm>
            <a:off x="3140551" y="6513969"/>
            <a:ext cx="53995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700" b="0" i="0" u="none" strike="noStrike" baseline="0" dirty="0">
                <a:latin typeface="FreeSetLightC"/>
              </a:rPr>
              <a:t>Марцевич С. Ю., </a:t>
            </a:r>
            <a:r>
              <a:rPr lang="ru-RU" sz="700" b="0" i="0" u="none" strike="noStrike" baseline="0" dirty="0" err="1">
                <a:latin typeface="FreeSetLightC"/>
              </a:rPr>
              <a:t>Навасардян</a:t>
            </a:r>
            <a:r>
              <a:rPr lang="ru-RU" sz="700" b="0" i="0" u="none" strike="noStrike" baseline="0" dirty="0">
                <a:latin typeface="FreeSetLightC"/>
              </a:rPr>
              <a:t> А. Р., Лобастов К. В.</a:t>
            </a:r>
            <a:r>
              <a:rPr lang="en-US" sz="700" b="0" i="0" u="none" strike="noStrike" baseline="0" dirty="0">
                <a:latin typeface="FreeSetLightC"/>
              </a:rPr>
              <a:t> </a:t>
            </a:r>
            <a:r>
              <a:rPr lang="ru-RU" sz="700" b="0" i="0" u="none" strike="noStrike" baseline="0" dirty="0">
                <a:latin typeface="FreeSetLightC"/>
              </a:rPr>
              <a:t>и др. Систематический обзор и метаанализ: критический взгляд на методологию проведения. </a:t>
            </a:r>
            <a:r>
              <a:rPr lang="ru-RU" sz="700" b="0" i="1" u="none" strike="noStrike" baseline="0" dirty="0">
                <a:latin typeface="FreeSetLightC-Italic"/>
              </a:rPr>
              <a:t>Рациональная Фармакотерапия в Кардиологии. </a:t>
            </a:r>
            <a:r>
              <a:rPr lang="ru-RU" sz="700" b="0" i="0" u="none" strike="noStrike" baseline="0" dirty="0">
                <a:latin typeface="FreeSetLightC"/>
              </a:rPr>
              <a:t>2023;19(4):382-397. DOI:10.20996/1819-6446-2023-2923. EDN WHYFSZ</a:t>
            </a:r>
            <a:endParaRPr lang="ru-RU" sz="700" dirty="0"/>
          </a:p>
        </p:txBody>
      </p:sp>
    </p:spTree>
    <p:extLst>
      <p:ext uri="{BB962C8B-B14F-4D97-AF65-F5344CB8AC3E}">
        <p14:creationId xmlns:p14="http://schemas.microsoft.com/office/powerpoint/2010/main" val="3906258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65925E-65C7-0FC0-5758-50005EAA7A3C}"/>
              </a:ext>
            </a:extLst>
          </p:cNvPr>
          <p:cNvSpPr txBox="1">
            <a:spLocks/>
          </p:cNvSpPr>
          <p:nvPr/>
        </p:nvSpPr>
        <p:spPr>
          <a:xfrm>
            <a:off x="923398" y="292297"/>
            <a:ext cx="9820388" cy="492577"/>
          </a:xfrm>
          <a:prstGeom prst="rect">
            <a:avLst/>
          </a:prstGeom>
        </p:spPr>
        <p:txBody>
          <a:bodyPr vert="horz" lIns="84832" tIns="42416" rIns="84832" bIns="4241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rPr>
              <a:t>Критерии поиска/включения в систематический обзор (рисунок 1)</a:t>
            </a:r>
          </a:p>
        </p:txBody>
      </p:sp>
      <p:cxnSp>
        <p:nvCxnSpPr>
          <p:cNvPr id="212" name="Прямая соединительная линия 211">
            <a:extLst>
              <a:ext uri="{FF2B5EF4-FFF2-40B4-BE49-F238E27FC236}">
                <a16:creationId xmlns:a16="http://schemas.microsoft.com/office/drawing/2014/main" id="{1CC0BC19-E831-3483-8449-95D6B4BBEFBA}"/>
              </a:ext>
            </a:extLst>
          </p:cNvPr>
          <p:cNvCxnSpPr/>
          <p:nvPr/>
        </p:nvCxnSpPr>
        <p:spPr bwMode="auto">
          <a:xfrm>
            <a:off x="5167409" y="2634843"/>
            <a:ext cx="1315373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3" name="Прямая соединительная линия 212">
            <a:extLst>
              <a:ext uri="{FF2B5EF4-FFF2-40B4-BE49-F238E27FC236}">
                <a16:creationId xmlns:a16="http://schemas.microsoft.com/office/drawing/2014/main" id="{64ED4DA7-E580-97B4-4FF1-73BC89FB920D}"/>
              </a:ext>
            </a:extLst>
          </p:cNvPr>
          <p:cNvCxnSpPr/>
          <p:nvPr/>
        </p:nvCxnSpPr>
        <p:spPr bwMode="auto">
          <a:xfrm>
            <a:off x="5605865" y="2099076"/>
            <a:ext cx="1315373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4" name="Прямая соединительная линия 213">
            <a:extLst>
              <a:ext uri="{FF2B5EF4-FFF2-40B4-BE49-F238E27FC236}">
                <a16:creationId xmlns:a16="http://schemas.microsoft.com/office/drawing/2014/main" id="{D5DFD2F8-9629-8BB0-4FBF-0E149050A944}"/>
              </a:ext>
            </a:extLst>
          </p:cNvPr>
          <p:cNvCxnSpPr/>
          <p:nvPr/>
        </p:nvCxnSpPr>
        <p:spPr bwMode="auto">
          <a:xfrm>
            <a:off x="5470222" y="1600681"/>
            <a:ext cx="1315373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15" name="Прямоугольник: скругленные углы 214">
            <a:extLst>
              <a:ext uri="{FF2B5EF4-FFF2-40B4-BE49-F238E27FC236}">
                <a16:creationId xmlns:a16="http://schemas.microsoft.com/office/drawing/2014/main" id="{9EB55585-20DB-9086-5A67-C08C45A2C7EC}"/>
              </a:ext>
            </a:extLst>
          </p:cNvPr>
          <p:cNvSpPr/>
          <p:nvPr/>
        </p:nvSpPr>
        <p:spPr>
          <a:xfrm>
            <a:off x="413239" y="907176"/>
            <a:ext cx="8080787" cy="530312"/>
          </a:xfrm>
          <a:prstGeom prst="roundRect">
            <a:avLst>
              <a:gd name="adj" fmla="val 31900"/>
            </a:avLst>
          </a:prstGeom>
          <a:solidFill>
            <a:schemeClr val="accent5">
              <a:lumMod val="20000"/>
              <a:lumOff val="8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7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6" name="Прямоугольник: скругленные углы 215">
            <a:extLst>
              <a:ext uri="{FF2B5EF4-FFF2-40B4-BE49-F238E27FC236}">
                <a16:creationId xmlns:a16="http://schemas.microsoft.com/office/drawing/2014/main" id="{6ED9EE58-F96C-36F1-DD19-FAD31402BE5C}"/>
              </a:ext>
            </a:extLst>
          </p:cNvPr>
          <p:cNvSpPr/>
          <p:nvPr/>
        </p:nvSpPr>
        <p:spPr>
          <a:xfrm>
            <a:off x="231706" y="1410165"/>
            <a:ext cx="8898670" cy="1969044"/>
          </a:xfrm>
          <a:prstGeom prst="round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7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0" name="Группа 219">
            <a:extLst>
              <a:ext uri="{FF2B5EF4-FFF2-40B4-BE49-F238E27FC236}">
                <a16:creationId xmlns:a16="http://schemas.microsoft.com/office/drawing/2014/main" id="{071D5695-4BD3-899A-D0B9-C0E51E45618D}"/>
              </a:ext>
            </a:extLst>
          </p:cNvPr>
          <p:cNvGrpSpPr/>
          <p:nvPr/>
        </p:nvGrpSpPr>
        <p:grpSpPr>
          <a:xfrm>
            <a:off x="1377674" y="868563"/>
            <a:ext cx="3708892" cy="2350501"/>
            <a:chOff x="1775436" y="1093150"/>
            <a:chExt cx="3997796" cy="2533593"/>
          </a:xfrm>
        </p:grpSpPr>
        <p:grpSp>
          <p:nvGrpSpPr>
            <p:cNvPr id="221" name="Группа 220">
              <a:extLst>
                <a:ext uri="{FF2B5EF4-FFF2-40B4-BE49-F238E27FC236}">
                  <a16:creationId xmlns:a16="http://schemas.microsoft.com/office/drawing/2014/main" id="{E519F7FD-763A-47C5-80D6-FA537ADD3FDA}"/>
                </a:ext>
              </a:extLst>
            </p:cNvPr>
            <p:cNvGrpSpPr/>
            <p:nvPr/>
          </p:nvGrpSpPr>
          <p:grpSpPr>
            <a:xfrm>
              <a:off x="1775436" y="1094433"/>
              <a:ext cx="1169139" cy="2532310"/>
              <a:chOff x="1820758" y="1093518"/>
              <a:chExt cx="1169139" cy="2532310"/>
            </a:xfrm>
          </p:grpSpPr>
          <p:sp>
            <p:nvSpPr>
              <p:cNvPr id="240" name="TextBox 239">
                <a:extLst>
                  <a:ext uri="{FF2B5EF4-FFF2-40B4-BE49-F238E27FC236}">
                    <a16:creationId xmlns:a16="http://schemas.microsoft.com/office/drawing/2014/main" id="{3424A3CA-6BDC-A720-D2C2-A90CB498D8EA}"/>
                  </a:ext>
                </a:extLst>
              </p:cNvPr>
              <p:cNvSpPr txBox="1"/>
              <p:nvPr/>
            </p:nvSpPr>
            <p:spPr>
              <a:xfrm>
                <a:off x="1820758" y="1093518"/>
                <a:ext cx="1169139" cy="602093"/>
              </a:xfrm>
              <a:prstGeom prst="rect">
                <a:avLst/>
              </a:prstGeom>
              <a:noFill/>
            </p:spPr>
            <p:txBody>
              <a:bodyPr wrap="square" lIns="83496" tIns="43418" rIns="83496" bIns="43418" rtlCol="0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2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Пациенты  в исследуемых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2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 группах</a:t>
                </a:r>
                <a:endParaRPr kumimoji="0" lang="ru-RU" sz="974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1" name="TextBox 240">
                <a:extLst>
                  <a:ext uri="{FF2B5EF4-FFF2-40B4-BE49-F238E27FC236}">
                    <a16:creationId xmlns:a16="http://schemas.microsoft.com/office/drawing/2014/main" id="{4E7FA57A-DBE4-066B-5B89-DB1196D2AB4D}"/>
                  </a:ext>
                </a:extLst>
              </p:cNvPr>
              <p:cNvSpPr txBox="1"/>
              <p:nvPr/>
            </p:nvSpPr>
            <p:spPr>
              <a:xfrm>
                <a:off x="2164410" y="1751289"/>
                <a:ext cx="492774" cy="263707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3500</a:t>
                </a:r>
              </a:p>
            </p:txBody>
          </p:sp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D40820AB-0684-4A76-043A-B6D7C05356FF}"/>
                  </a:ext>
                </a:extLst>
              </p:cNvPr>
              <p:cNvSpPr txBox="1"/>
              <p:nvPr/>
            </p:nvSpPr>
            <p:spPr>
              <a:xfrm>
                <a:off x="2167183" y="2254985"/>
                <a:ext cx="492774" cy="263707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3100</a:t>
                </a:r>
              </a:p>
            </p:txBody>
          </p:sp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B0A07796-BE97-5AB6-B027-216A02377B6F}"/>
                  </a:ext>
                </a:extLst>
              </p:cNvPr>
              <p:cNvSpPr txBox="1"/>
              <p:nvPr/>
            </p:nvSpPr>
            <p:spPr>
              <a:xfrm>
                <a:off x="2164410" y="2860124"/>
                <a:ext cx="492774" cy="263707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2800</a:t>
                </a:r>
              </a:p>
            </p:txBody>
          </p:sp>
          <p:sp>
            <p:nvSpPr>
              <p:cNvPr id="244" name="TextBox 243">
                <a:extLst>
                  <a:ext uri="{FF2B5EF4-FFF2-40B4-BE49-F238E27FC236}">
                    <a16:creationId xmlns:a16="http://schemas.microsoft.com/office/drawing/2014/main" id="{8B277505-0B66-8BF0-C4CB-C78DDC54EB89}"/>
                  </a:ext>
                </a:extLst>
              </p:cNvPr>
              <p:cNvSpPr txBox="1"/>
              <p:nvPr/>
            </p:nvSpPr>
            <p:spPr>
              <a:xfrm>
                <a:off x="2150498" y="3331295"/>
                <a:ext cx="534243" cy="294533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1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940</a:t>
                </a:r>
                <a:r>
                  <a:rPr kumimoji="0" lang="ru-RU" sz="1206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0</a:t>
                </a:r>
              </a:p>
            </p:txBody>
          </p:sp>
        </p:grpSp>
        <p:grpSp>
          <p:nvGrpSpPr>
            <p:cNvPr id="222" name="Группа 221">
              <a:extLst>
                <a:ext uri="{FF2B5EF4-FFF2-40B4-BE49-F238E27FC236}">
                  <a16:creationId xmlns:a16="http://schemas.microsoft.com/office/drawing/2014/main" id="{54F8181F-F8A8-A3CF-ED99-F0684F05DCE4}"/>
                </a:ext>
              </a:extLst>
            </p:cNvPr>
            <p:cNvGrpSpPr/>
            <p:nvPr/>
          </p:nvGrpSpPr>
          <p:grpSpPr>
            <a:xfrm>
              <a:off x="2892936" y="1306599"/>
              <a:ext cx="817615" cy="2306917"/>
              <a:chOff x="2988050" y="1305684"/>
              <a:chExt cx="817615" cy="2306917"/>
            </a:xfrm>
          </p:grpSpPr>
          <p:sp>
            <p:nvSpPr>
              <p:cNvPr id="235" name="TextBox 234">
                <a:extLst>
                  <a:ext uri="{FF2B5EF4-FFF2-40B4-BE49-F238E27FC236}">
                    <a16:creationId xmlns:a16="http://schemas.microsoft.com/office/drawing/2014/main" id="{40B9EE78-371A-6672-E567-C377E1FCBA4B}"/>
                  </a:ext>
                </a:extLst>
              </p:cNvPr>
              <p:cNvSpPr txBox="1"/>
              <p:nvPr/>
            </p:nvSpPr>
            <p:spPr>
              <a:xfrm>
                <a:off x="2988050" y="1305684"/>
                <a:ext cx="817615" cy="263707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2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События</a:t>
                </a:r>
              </a:p>
            </p:txBody>
          </p:sp>
          <p:sp>
            <p:nvSpPr>
              <p:cNvPr id="236" name="TextBox 235">
                <a:extLst>
                  <a:ext uri="{FF2B5EF4-FFF2-40B4-BE49-F238E27FC236}">
                    <a16:creationId xmlns:a16="http://schemas.microsoft.com/office/drawing/2014/main" id="{D6539833-9F69-4875-093D-A762BF22512E}"/>
                  </a:ext>
                </a:extLst>
              </p:cNvPr>
              <p:cNvSpPr txBox="1"/>
              <p:nvPr/>
            </p:nvSpPr>
            <p:spPr>
              <a:xfrm>
                <a:off x="3207252" y="1745814"/>
                <a:ext cx="415021" cy="263707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200</a:t>
                </a:r>
              </a:p>
            </p:txBody>
          </p:sp>
          <p:sp>
            <p:nvSpPr>
              <p:cNvPr id="237" name="TextBox 236">
                <a:extLst>
                  <a:ext uri="{FF2B5EF4-FFF2-40B4-BE49-F238E27FC236}">
                    <a16:creationId xmlns:a16="http://schemas.microsoft.com/office/drawing/2014/main" id="{4DD18670-708B-F959-470A-2A4215CD038C}"/>
                  </a:ext>
                </a:extLst>
              </p:cNvPr>
              <p:cNvSpPr txBox="1"/>
              <p:nvPr/>
            </p:nvSpPr>
            <p:spPr>
              <a:xfrm>
                <a:off x="3188156" y="2258587"/>
                <a:ext cx="415021" cy="263707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160</a:t>
                </a:r>
              </a:p>
            </p:txBody>
          </p:sp>
          <p:sp>
            <p:nvSpPr>
              <p:cNvPr id="238" name="TextBox 237">
                <a:extLst>
                  <a:ext uri="{FF2B5EF4-FFF2-40B4-BE49-F238E27FC236}">
                    <a16:creationId xmlns:a16="http://schemas.microsoft.com/office/drawing/2014/main" id="{5DFB7878-8CB3-89BA-7536-00EE8791AE5C}"/>
                  </a:ext>
                </a:extLst>
              </p:cNvPr>
              <p:cNvSpPr txBox="1"/>
              <p:nvPr/>
            </p:nvSpPr>
            <p:spPr>
              <a:xfrm>
                <a:off x="3244006" y="2850549"/>
                <a:ext cx="337266" cy="263707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80</a:t>
                </a:r>
              </a:p>
            </p:txBody>
          </p:sp>
          <p:sp>
            <p:nvSpPr>
              <p:cNvPr id="239" name="TextBox 238">
                <a:extLst>
                  <a:ext uri="{FF2B5EF4-FFF2-40B4-BE49-F238E27FC236}">
                    <a16:creationId xmlns:a16="http://schemas.microsoft.com/office/drawing/2014/main" id="{34FF4772-A0BF-764C-4A0D-FE273CDB92ED}"/>
                  </a:ext>
                </a:extLst>
              </p:cNvPr>
              <p:cNvSpPr txBox="1"/>
              <p:nvPr/>
            </p:nvSpPr>
            <p:spPr>
              <a:xfrm>
                <a:off x="3195114" y="3333481"/>
                <a:ext cx="440938" cy="279120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1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440</a:t>
                </a:r>
              </a:p>
            </p:txBody>
          </p:sp>
        </p:grpSp>
        <p:grpSp>
          <p:nvGrpSpPr>
            <p:cNvPr id="223" name="Группа 222">
              <a:extLst>
                <a:ext uri="{FF2B5EF4-FFF2-40B4-BE49-F238E27FC236}">
                  <a16:creationId xmlns:a16="http://schemas.microsoft.com/office/drawing/2014/main" id="{41934006-CFEE-010F-CAAE-3835B2CD6448}"/>
                </a:ext>
              </a:extLst>
            </p:cNvPr>
            <p:cNvGrpSpPr/>
            <p:nvPr/>
          </p:nvGrpSpPr>
          <p:grpSpPr>
            <a:xfrm>
              <a:off x="3672137" y="1093150"/>
              <a:ext cx="1193544" cy="2519070"/>
              <a:chOff x="3702633" y="1082847"/>
              <a:chExt cx="1193544" cy="2519070"/>
            </a:xfrm>
          </p:grpSpPr>
          <p:sp>
            <p:nvSpPr>
              <p:cNvPr id="230" name="TextBox 229">
                <a:extLst>
                  <a:ext uri="{FF2B5EF4-FFF2-40B4-BE49-F238E27FC236}">
                    <a16:creationId xmlns:a16="http://schemas.microsoft.com/office/drawing/2014/main" id="{840E4D83-42ED-0ADF-00B3-7CD3293DE9CA}"/>
                  </a:ext>
                </a:extLst>
              </p:cNvPr>
              <p:cNvSpPr txBox="1"/>
              <p:nvPr/>
            </p:nvSpPr>
            <p:spPr>
              <a:xfrm>
                <a:off x="4065423" y="1737876"/>
                <a:ext cx="492774" cy="263707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3460</a:t>
                </a:r>
              </a:p>
            </p:txBody>
          </p:sp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BA59EDDD-82A0-91DA-B024-2CE252ADEAFB}"/>
                  </a:ext>
                </a:extLst>
              </p:cNvPr>
              <p:cNvSpPr txBox="1"/>
              <p:nvPr/>
            </p:nvSpPr>
            <p:spPr>
              <a:xfrm>
                <a:off x="4069870" y="2259575"/>
                <a:ext cx="492774" cy="263707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3150</a:t>
                </a:r>
              </a:p>
            </p:txBody>
          </p:sp>
          <p:sp>
            <p:nvSpPr>
              <p:cNvPr id="232" name="TextBox 231">
                <a:extLst>
                  <a:ext uri="{FF2B5EF4-FFF2-40B4-BE49-F238E27FC236}">
                    <a16:creationId xmlns:a16="http://schemas.microsoft.com/office/drawing/2014/main" id="{24E0FD77-FE18-1AAC-6386-852A1CFA376B}"/>
                  </a:ext>
                </a:extLst>
              </p:cNvPr>
              <p:cNvSpPr txBox="1"/>
              <p:nvPr/>
            </p:nvSpPr>
            <p:spPr>
              <a:xfrm>
                <a:off x="4062871" y="2853510"/>
                <a:ext cx="492774" cy="263707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2810</a:t>
                </a:r>
              </a:p>
            </p:txBody>
          </p:sp>
          <p:sp>
            <p:nvSpPr>
              <p:cNvPr id="233" name="TextBox 232">
                <a:extLst>
                  <a:ext uri="{FF2B5EF4-FFF2-40B4-BE49-F238E27FC236}">
                    <a16:creationId xmlns:a16="http://schemas.microsoft.com/office/drawing/2014/main" id="{A5187BE8-4032-32B7-8A5A-444B0F5923B4}"/>
                  </a:ext>
                </a:extLst>
              </p:cNvPr>
              <p:cNvSpPr txBox="1"/>
              <p:nvPr/>
            </p:nvSpPr>
            <p:spPr>
              <a:xfrm>
                <a:off x="4037347" y="3322797"/>
                <a:ext cx="527331" cy="279120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1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9420</a:t>
                </a:r>
              </a:p>
            </p:txBody>
          </p:sp>
          <p:sp>
            <p:nvSpPr>
              <p:cNvPr id="234" name="TextBox 233">
                <a:extLst>
                  <a:ext uri="{FF2B5EF4-FFF2-40B4-BE49-F238E27FC236}">
                    <a16:creationId xmlns:a16="http://schemas.microsoft.com/office/drawing/2014/main" id="{0F1A684E-6358-4DFF-9071-0E8B6DB51DAA}"/>
                  </a:ext>
                </a:extLst>
              </p:cNvPr>
              <p:cNvSpPr txBox="1"/>
              <p:nvPr/>
            </p:nvSpPr>
            <p:spPr>
              <a:xfrm>
                <a:off x="3702633" y="1082847"/>
                <a:ext cx="1193544" cy="602093"/>
              </a:xfrm>
              <a:prstGeom prst="rect">
                <a:avLst/>
              </a:prstGeom>
              <a:noFill/>
            </p:spPr>
            <p:txBody>
              <a:bodyPr wrap="square" lIns="83496" tIns="43418" rIns="83496" bIns="43418" rtlCol="0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2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Пациенты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2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 в группе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2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 препарата Е</a:t>
                </a:r>
              </a:p>
            </p:txBody>
          </p:sp>
        </p:grpSp>
        <p:grpSp>
          <p:nvGrpSpPr>
            <p:cNvPr id="224" name="Группа 223">
              <a:extLst>
                <a:ext uri="{FF2B5EF4-FFF2-40B4-BE49-F238E27FC236}">
                  <a16:creationId xmlns:a16="http://schemas.microsoft.com/office/drawing/2014/main" id="{FD04390D-3982-529D-867B-13D1E67F959A}"/>
                </a:ext>
              </a:extLst>
            </p:cNvPr>
            <p:cNvGrpSpPr/>
            <p:nvPr/>
          </p:nvGrpSpPr>
          <p:grpSpPr>
            <a:xfrm>
              <a:off x="4955618" y="1312765"/>
              <a:ext cx="817614" cy="2302896"/>
              <a:chOff x="5040555" y="1302462"/>
              <a:chExt cx="817614" cy="2302896"/>
            </a:xfrm>
          </p:grpSpPr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00D82A55-0736-4FE8-5173-20B5ABFFF907}"/>
                  </a:ext>
                </a:extLst>
              </p:cNvPr>
              <p:cNvSpPr txBox="1"/>
              <p:nvPr/>
            </p:nvSpPr>
            <p:spPr>
              <a:xfrm>
                <a:off x="5213463" y="1737635"/>
                <a:ext cx="415021" cy="263707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250</a:t>
                </a:r>
              </a:p>
            </p:txBody>
          </p:sp>
          <p:sp>
            <p:nvSpPr>
              <p:cNvPr id="226" name="TextBox 225">
                <a:extLst>
                  <a:ext uri="{FF2B5EF4-FFF2-40B4-BE49-F238E27FC236}">
                    <a16:creationId xmlns:a16="http://schemas.microsoft.com/office/drawing/2014/main" id="{8A2D5051-B4E6-C755-922C-CA0A4E40D37A}"/>
                  </a:ext>
                </a:extLst>
              </p:cNvPr>
              <p:cNvSpPr txBox="1"/>
              <p:nvPr/>
            </p:nvSpPr>
            <p:spPr>
              <a:xfrm>
                <a:off x="5215801" y="2249199"/>
                <a:ext cx="415021" cy="263707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190</a:t>
                </a:r>
              </a:p>
            </p:txBody>
          </p:sp>
          <p:sp>
            <p:nvSpPr>
              <p:cNvPr id="227" name="TextBox 226">
                <a:extLst>
                  <a:ext uri="{FF2B5EF4-FFF2-40B4-BE49-F238E27FC236}">
                    <a16:creationId xmlns:a16="http://schemas.microsoft.com/office/drawing/2014/main" id="{4DCCE39A-7D3E-C49C-D87A-84E911B5B522}"/>
                  </a:ext>
                </a:extLst>
              </p:cNvPr>
              <p:cNvSpPr txBox="1"/>
              <p:nvPr/>
            </p:nvSpPr>
            <p:spPr>
              <a:xfrm>
                <a:off x="5213463" y="2847628"/>
                <a:ext cx="415021" cy="263707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120</a:t>
                </a:r>
              </a:p>
            </p:txBody>
          </p:sp>
          <p:sp>
            <p:nvSpPr>
              <p:cNvPr id="228" name="TextBox 227">
                <a:extLst>
                  <a:ext uri="{FF2B5EF4-FFF2-40B4-BE49-F238E27FC236}">
                    <a16:creationId xmlns:a16="http://schemas.microsoft.com/office/drawing/2014/main" id="{8E628699-4568-D961-AED8-82F07E9E5212}"/>
                  </a:ext>
                </a:extLst>
              </p:cNvPr>
              <p:cNvSpPr txBox="1"/>
              <p:nvPr/>
            </p:nvSpPr>
            <p:spPr>
              <a:xfrm>
                <a:off x="5202626" y="3326238"/>
                <a:ext cx="440938" cy="279120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1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560</a:t>
                </a:r>
              </a:p>
            </p:txBody>
          </p:sp>
          <p:sp>
            <p:nvSpPr>
              <p:cNvPr id="229" name="TextBox 228">
                <a:extLst>
                  <a:ext uri="{FF2B5EF4-FFF2-40B4-BE49-F238E27FC236}">
                    <a16:creationId xmlns:a16="http://schemas.microsoft.com/office/drawing/2014/main" id="{23DA27F2-2C79-D0C3-3320-8DE617358400}"/>
                  </a:ext>
                </a:extLst>
              </p:cNvPr>
              <p:cNvSpPr txBox="1"/>
              <p:nvPr/>
            </p:nvSpPr>
            <p:spPr>
              <a:xfrm>
                <a:off x="5040555" y="1302462"/>
                <a:ext cx="817614" cy="263707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2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События</a:t>
                </a:r>
              </a:p>
            </p:txBody>
          </p:sp>
        </p:grpSp>
      </p:grpSp>
      <p:grpSp>
        <p:nvGrpSpPr>
          <p:cNvPr id="245" name="Группа 244">
            <a:extLst>
              <a:ext uri="{FF2B5EF4-FFF2-40B4-BE49-F238E27FC236}">
                <a16:creationId xmlns:a16="http://schemas.microsoft.com/office/drawing/2014/main" id="{3E4CDF9D-A33A-25FD-B34C-528B20A1704D}"/>
              </a:ext>
            </a:extLst>
          </p:cNvPr>
          <p:cNvGrpSpPr/>
          <p:nvPr/>
        </p:nvGrpSpPr>
        <p:grpSpPr>
          <a:xfrm>
            <a:off x="327113" y="1485656"/>
            <a:ext cx="1354845" cy="1717899"/>
            <a:chOff x="200721" y="1364023"/>
            <a:chExt cx="1460380" cy="1851714"/>
          </a:xfrm>
        </p:grpSpPr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508208BD-32BD-EA65-372F-E7E3705C4EBC}"/>
                </a:ext>
              </a:extLst>
            </p:cNvPr>
            <p:cNvSpPr txBox="1"/>
            <p:nvPr/>
          </p:nvSpPr>
          <p:spPr>
            <a:xfrm>
              <a:off x="200721" y="2936617"/>
              <a:ext cx="1460380" cy="279120"/>
            </a:xfrm>
            <a:prstGeom prst="rect">
              <a:avLst/>
            </a:prstGeom>
            <a:noFill/>
          </p:spPr>
          <p:txBody>
            <a:bodyPr wrap="none" lIns="83496" tIns="43418" rIns="83496" bIns="43418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13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Общий эффект</a:t>
              </a:r>
            </a:p>
          </p:txBody>
        </p:sp>
        <p:grpSp>
          <p:nvGrpSpPr>
            <p:cNvPr id="247" name="Группа 246">
              <a:extLst>
                <a:ext uri="{FF2B5EF4-FFF2-40B4-BE49-F238E27FC236}">
                  <a16:creationId xmlns:a16="http://schemas.microsoft.com/office/drawing/2014/main" id="{AAE22C02-147D-7D8A-D9C9-01C5006FB442}"/>
                </a:ext>
              </a:extLst>
            </p:cNvPr>
            <p:cNvGrpSpPr/>
            <p:nvPr/>
          </p:nvGrpSpPr>
          <p:grpSpPr>
            <a:xfrm>
              <a:off x="322872" y="1364023"/>
              <a:ext cx="1141233" cy="1365263"/>
              <a:chOff x="322872" y="1364023"/>
              <a:chExt cx="1141233" cy="1365263"/>
            </a:xfrm>
          </p:grpSpPr>
          <p:sp>
            <p:nvSpPr>
              <p:cNvPr id="248" name="TextBox 247">
                <a:extLst>
                  <a:ext uri="{FF2B5EF4-FFF2-40B4-BE49-F238E27FC236}">
                    <a16:creationId xmlns:a16="http://schemas.microsoft.com/office/drawing/2014/main" id="{092C47AD-5C72-93DA-CE37-764F83021F64}"/>
                  </a:ext>
                </a:extLst>
              </p:cNvPr>
              <p:cNvSpPr txBox="1"/>
              <p:nvPr/>
            </p:nvSpPr>
            <p:spPr>
              <a:xfrm>
                <a:off x="338932" y="1364023"/>
                <a:ext cx="1125173" cy="279120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13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Препарат А</a:t>
                </a:r>
              </a:p>
            </p:txBody>
          </p:sp>
          <p:sp>
            <p:nvSpPr>
              <p:cNvPr id="249" name="TextBox 248">
                <a:extLst>
                  <a:ext uri="{FF2B5EF4-FFF2-40B4-BE49-F238E27FC236}">
                    <a16:creationId xmlns:a16="http://schemas.microsoft.com/office/drawing/2014/main" id="{F18E12C8-4E3F-C2F5-9A9B-EAD21348DC1D}"/>
                  </a:ext>
                </a:extLst>
              </p:cNvPr>
              <p:cNvSpPr txBox="1"/>
              <p:nvPr/>
            </p:nvSpPr>
            <p:spPr>
              <a:xfrm>
                <a:off x="338932" y="1882506"/>
                <a:ext cx="1099257" cy="279120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13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Препарат Б</a:t>
                </a:r>
              </a:p>
            </p:txBody>
          </p:sp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id="{4CF0054E-CAEE-09F0-5E9B-C4FAF5DCC094}"/>
                  </a:ext>
                </a:extLst>
              </p:cNvPr>
              <p:cNvSpPr txBox="1"/>
              <p:nvPr/>
            </p:nvSpPr>
            <p:spPr>
              <a:xfrm>
                <a:off x="322872" y="2450166"/>
                <a:ext cx="1130358" cy="279120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13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Препарат С</a:t>
                </a:r>
              </a:p>
            </p:txBody>
          </p:sp>
        </p:grpSp>
      </p:grpSp>
      <p:sp>
        <p:nvSpPr>
          <p:cNvPr id="251" name="TextBox 250">
            <a:extLst>
              <a:ext uri="{FF2B5EF4-FFF2-40B4-BE49-F238E27FC236}">
                <a16:creationId xmlns:a16="http://schemas.microsoft.com/office/drawing/2014/main" id="{8166976D-0243-CE9A-2C23-3C57AA2C8387}"/>
              </a:ext>
            </a:extLst>
          </p:cNvPr>
          <p:cNvSpPr txBox="1"/>
          <p:nvPr/>
        </p:nvSpPr>
        <p:spPr>
          <a:xfrm>
            <a:off x="6536412" y="2955328"/>
            <a:ext cx="1883836" cy="258949"/>
          </a:xfrm>
          <a:prstGeom prst="rect">
            <a:avLst/>
          </a:prstGeom>
          <a:noFill/>
        </p:spPr>
        <p:txBody>
          <a:bodyPr wrap="none" lIns="83496" tIns="43418" rIns="83496" bIns="43418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1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95% ДИ 0,70 (0,55 – 1,19)</a:t>
            </a:r>
          </a:p>
        </p:txBody>
      </p: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6F164344-5012-6498-2B03-94BDB588CE4C}"/>
              </a:ext>
            </a:extLst>
          </p:cNvPr>
          <p:cNvGrpSpPr/>
          <p:nvPr/>
        </p:nvGrpSpPr>
        <p:grpSpPr>
          <a:xfrm>
            <a:off x="6457519" y="1482554"/>
            <a:ext cx="2298303" cy="1264005"/>
            <a:chOff x="7588871" y="1402313"/>
            <a:chExt cx="2477328" cy="1362464"/>
          </a:xfrm>
        </p:grpSpPr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1ED2B8EF-EF6A-13B2-8B53-59C113ABB224}"/>
                </a:ext>
              </a:extLst>
            </p:cNvPr>
            <p:cNvSpPr txBox="1"/>
            <p:nvPr/>
          </p:nvSpPr>
          <p:spPr>
            <a:xfrm>
              <a:off x="7924040" y="1402313"/>
              <a:ext cx="2042672" cy="279120"/>
            </a:xfrm>
            <a:prstGeom prst="rect">
              <a:avLst/>
            </a:prstGeom>
            <a:noFill/>
          </p:spPr>
          <p:txBody>
            <a:bodyPr wrap="none" lIns="83496" tIns="43418" rIns="83496" bIns="43418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95% ДИ  0,75 (0,25 – 1,25)</a:t>
              </a:r>
            </a:p>
          </p:txBody>
        </p:sp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32515B06-54B7-B7B2-8A59-6FF21818587E}"/>
                </a:ext>
              </a:extLst>
            </p:cNvPr>
            <p:cNvSpPr txBox="1"/>
            <p:nvPr/>
          </p:nvSpPr>
          <p:spPr>
            <a:xfrm>
              <a:off x="8066724" y="1902006"/>
              <a:ext cx="1999475" cy="279120"/>
            </a:xfrm>
            <a:prstGeom prst="rect">
              <a:avLst/>
            </a:prstGeom>
            <a:noFill/>
          </p:spPr>
          <p:txBody>
            <a:bodyPr wrap="none" lIns="83496" tIns="43418" rIns="83496" bIns="43418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95% ДИ 0,81 (0,34 – 1,65)</a:t>
              </a:r>
            </a:p>
          </p:txBody>
        </p:sp>
        <p:sp>
          <p:nvSpPr>
            <p:cNvPr id="255" name="TextBox 254">
              <a:extLst>
                <a:ext uri="{FF2B5EF4-FFF2-40B4-BE49-F238E27FC236}">
                  <a16:creationId xmlns:a16="http://schemas.microsoft.com/office/drawing/2014/main" id="{082DCF4F-1E78-3FF8-C344-2D4FF5D6F1A6}"/>
                </a:ext>
              </a:extLst>
            </p:cNvPr>
            <p:cNvSpPr txBox="1"/>
            <p:nvPr/>
          </p:nvSpPr>
          <p:spPr>
            <a:xfrm>
              <a:off x="7588871" y="2485657"/>
              <a:ext cx="1999475" cy="279120"/>
            </a:xfrm>
            <a:prstGeom prst="rect">
              <a:avLst/>
            </a:prstGeom>
            <a:noFill/>
          </p:spPr>
          <p:txBody>
            <a:bodyPr wrap="none" lIns="83496" tIns="43418" rIns="83496" bIns="43418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95% ДИ 0,60 (0,17 – 1,15)</a:t>
              </a:r>
            </a:p>
          </p:txBody>
        </p:sp>
      </p:grpSp>
      <p:sp>
        <p:nvSpPr>
          <p:cNvPr id="263" name="Прямоугольник 262">
            <a:extLst>
              <a:ext uri="{FF2B5EF4-FFF2-40B4-BE49-F238E27FC236}">
                <a16:creationId xmlns:a16="http://schemas.microsoft.com/office/drawing/2014/main" id="{5715CE73-704B-7701-B639-99E3C65999F0}"/>
              </a:ext>
            </a:extLst>
          </p:cNvPr>
          <p:cNvSpPr/>
          <p:nvPr/>
        </p:nvSpPr>
        <p:spPr bwMode="auto">
          <a:xfrm>
            <a:off x="6026951" y="1476218"/>
            <a:ext cx="202364" cy="228760"/>
          </a:xfrm>
          <a:prstGeom prst="rect">
            <a:avLst/>
          </a:prstGeom>
          <a:solidFill>
            <a:srgbClr val="002060"/>
          </a:solidFill>
          <a:ln w="19050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8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4" name="Прямоугольник 263">
            <a:extLst>
              <a:ext uri="{FF2B5EF4-FFF2-40B4-BE49-F238E27FC236}">
                <a16:creationId xmlns:a16="http://schemas.microsoft.com/office/drawing/2014/main" id="{AA1893EB-C8AF-AA29-F3AE-AB3A626AE2AA}"/>
              </a:ext>
            </a:extLst>
          </p:cNvPr>
          <p:cNvSpPr/>
          <p:nvPr/>
        </p:nvSpPr>
        <p:spPr bwMode="auto">
          <a:xfrm>
            <a:off x="6162370" y="1974348"/>
            <a:ext cx="202364" cy="228760"/>
          </a:xfrm>
          <a:prstGeom prst="rect">
            <a:avLst/>
          </a:prstGeom>
          <a:solidFill>
            <a:srgbClr val="002060"/>
          </a:solidFill>
          <a:ln w="19050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8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5" name="Прямоугольник 264">
            <a:extLst>
              <a:ext uri="{FF2B5EF4-FFF2-40B4-BE49-F238E27FC236}">
                <a16:creationId xmlns:a16="http://schemas.microsoft.com/office/drawing/2014/main" id="{BD2DADB5-F7C5-2692-E6B0-A4A35599670E}"/>
              </a:ext>
            </a:extLst>
          </p:cNvPr>
          <p:cNvSpPr/>
          <p:nvPr/>
        </p:nvSpPr>
        <p:spPr bwMode="auto">
          <a:xfrm>
            <a:off x="5723914" y="2499773"/>
            <a:ext cx="202364" cy="228760"/>
          </a:xfrm>
          <a:prstGeom prst="rect">
            <a:avLst/>
          </a:prstGeom>
          <a:solidFill>
            <a:srgbClr val="002060"/>
          </a:solidFill>
          <a:ln w="19050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8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6" name="Прямая соединительная линия 265">
            <a:extLst>
              <a:ext uri="{FF2B5EF4-FFF2-40B4-BE49-F238E27FC236}">
                <a16:creationId xmlns:a16="http://schemas.microsoft.com/office/drawing/2014/main" id="{377759A1-0CDD-56CF-158E-B2513795BA04}"/>
              </a:ext>
            </a:extLst>
          </p:cNvPr>
          <p:cNvCxnSpPr/>
          <p:nvPr/>
        </p:nvCxnSpPr>
        <p:spPr bwMode="auto">
          <a:xfrm flipH="1" flipV="1">
            <a:off x="6070179" y="1406580"/>
            <a:ext cx="10677" cy="1787979"/>
          </a:xfrm>
          <a:prstGeom prst="line">
            <a:avLst/>
          </a:prstGeom>
          <a:noFill/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69" name="Прямая соединительная линия 268">
            <a:extLst>
              <a:ext uri="{FF2B5EF4-FFF2-40B4-BE49-F238E27FC236}">
                <a16:creationId xmlns:a16="http://schemas.microsoft.com/office/drawing/2014/main" id="{4C24C240-DFF4-D206-A70F-F3B71626364D}"/>
              </a:ext>
            </a:extLst>
          </p:cNvPr>
          <p:cNvCxnSpPr/>
          <p:nvPr/>
        </p:nvCxnSpPr>
        <p:spPr bwMode="auto">
          <a:xfrm>
            <a:off x="6343475" y="1413463"/>
            <a:ext cx="0" cy="490957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70" name="TextBox 269">
            <a:extLst>
              <a:ext uri="{FF2B5EF4-FFF2-40B4-BE49-F238E27FC236}">
                <a16:creationId xmlns:a16="http://schemas.microsoft.com/office/drawing/2014/main" id="{FC406B0E-2BD3-4106-239F-AB27479EAD33}"/>
              </a:ext>
            </a:extLst>
          </p:cNvPr>
          <p:cNvSpPr txBox="1"/>
          <p:nvPr/>
        </p:nvSpPr>
        <p:spPr>
          <a:xfrm>
            <a:off x="2904426" y="6300219"/>
            <a:ext cx="2626027" cy="258949"/>
          </a:xfrm>
          <a:prstGeom prst="rect">
            <a:avLst/>
          </a:prstGeom>
          <a:noFill/>
        </p:spPr>
        <p:txBody>
          <a:bodyPr wrap="none" lIns="83496" tIns="43418" rIns="83496" bIns="43418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13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Превосходство новых препаратов</a:t>
            </a:r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666E63DE-67CC-4E41-F8CF-3D29F0726CB7}"/>
              </a:ext>
            </a:extLst>
          </p:cNvPr>
          <p:cNvSpPr txBox="1"/>
          <p:nvPr/>
        </p:nvSpPr>
        <p:spPr>
          <a:xfrm>
            <a:off x="6710080" y="6311958"/>
            <a:ext cx="5302965" cy="258949"/>
          </a:xfrm>
          <a:prstGeom prst="rect">
            <a:avLst/>
          </a:prstGeom>
          <a:noFill/>
        </p:spPr>
        <p:txBody>
          <a:bodyPr wrap="square" lIns="83496" tIns="43418" rIns="83496" bIns="43418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13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Превосходство старого препарата (препарат Е)</a:t>
            </a:r>
          </a:p>
        </p:txBody>
      </p:sp>
      <p:cxnSp>
        <p:nvCxnSpPr>
          <p:cNvPr id="272" name="Прямая соединительная линия 271">
            <a:extLst>
              <a:ext uri="{FF2B5EF4-FFF2-40B4-BE49-F238E27FC236}">
                <a16:creationId xmlns:a16="http://schemas.microsoft.com/office/drawing/2014/main" id="{9FA87571-FA37-DD9B-075E-7FED3A315770}"/>
              </a:ext>
            </a:extLst>
          </p:cNvPr>
          <p:cNvCxnSpPr/>
          <p:nvPr/>
        </p:nvCxnSpPr>
        <p:spPr bwMode="auto">
          <a:xfrm flipH="1">
            <a:off x="2922899" y="6321357"/>
            <a:ext cx="6764302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73" name="TextBox 272">
            <a:extLst>
              <a:ext uri="{FF2B5EF4-FFF2-40B4-BE49-F238E27FC236}">
                <a16:creationId xmlns:a16="http://schemas.microsoft.com/office/drawing/2014/main" id="{317ED0E2-0510-69FC-3379-7B5415F22954}"/>
              </a:ext>
            </a:extLst>
          </p:cNvPr>
          <p:cNvSpPr txBox="1"/>
          <p:nvPr/>
        </p:nvSpPr>
        <p:spPr>
          <a:xfrm>
            <a:off x="6229315" y="6311714"/>
            <a:ext cx="217644" cy="258949"/>
          </a:xfrm>
          <a:prstGeom prst="rect">
            <a:avLst/>
          </a:prstGeom>
          <a:noFill/>
        </p:spPr>
        <p:txBody>
          <a:bodyPr wrap="square" lIns="83496" tIns="43418" rIns="83496" bIns="43418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Ромб 7">
            <a:extLst>
              <a:ext uri="{FF2B5EF4-FFF2-40B4-BE49-F238E27FC236}">
                <a16:creationId xmlns:a16="http://schemas.microsoft.com/office/drawing/2014/main" id="{A7DFB48A-15C3-12A2-489A-6753272D58D3}"/>
              </a:ext>
            </a:extLst>
          </p:cNvPr>
          <p:cNvSpPr/>
          <p:nvPr/>
        </p:nvSpPr>
        <p:spPr bwMode="auto">
          <a:xfrm>
            <a:off x="5616734" y="2950442"/>
            <a:ext cx="933389" cy="263998"/>
          </a:xfrm>
          <a:prstGeom prst="diamond">
            <a:avLst/>
          </a:prstGeom>
          <a:solidFill>
            <a:srgbClr val="7030A0"/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8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Двойные круглые скобки 11">
            <a:extLst>
              <a:ext uri="{FF2B5EF4-FFF2-40B4-BE49-F238E27FC236}">
                <a16:creationId xmlns:a16="http://schemas.microsoft.com/office/drawing/2014/main" id="{EE0C7A43-82E3-257E-E851-8F164F1EAF06}"/>
              </a:ext>
            </a:extLst>
          </p:cNvPr>
          <p:cNvSpPr/>
          <p:nvPr/>
        </p:nvSpPr>
        <p:spPr>
          <a:xfrm>
            <a:off x="123564" y="1311276"/>
            <a:ext cx="9068031" cy="2150627"/>
          </a:xfrm>
          <a:prstGeom prst="bracketPair">
            <a:avLst>
              <a:gd name="adj" fmla="val 12713"/>
            </a:avLst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7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DB3B4C74-04FD-7C57-DE30-61CF0E296D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6781" t="29881" r="55873" b="60533"/>
          <a:stretch/>
        </p:blipFill>
        <p:spPr>
          <a:xfrm>
            <a:off x="23794" y="930774"/>
            <a:ext cx="732546" cy="609909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42DA2BC9-5127-94F2-1067-72A5D60B0D67}"/>
              </a:ext>
            </a:extLst>
          </p:cNvPr>
          <p:cNvSpPr/>
          <p:nvPr/>
        </p:nvSpPr>
        <p:spPr>
          <a:xfrm>
            <a:off x="9195261" y="1445912"/>
            <a:ext cx="2133142" cy="1112706"/>
          </a:xfrm>
          <a:prstGeom prst="roundRect">
            <a:avLst>
              <a:gd name="adj" fmla="val 30582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48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Результаты всех регистрационных РКИ новой группы препаратов у пациентов с заболеванием 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BFC215-8A82-02EA-B588-0FFB4B425EC2}"/>
              </a:ext>
            </a:extLst>
          </p:cNvPr>
          <p:cNvSpPr txBox="1"/>
          <p:nvPr/>
        </p:nvSpPr>
        <p:spPr>
          <a:xfrm>
            <a:off x="9273546" y="2539297"/>
            <a:ext cx="2210170" cy="401616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83496" tIns="43418" rIns="83496" bIns="43418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Индекс гетерогенности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kumimoji="0" lang="en-US" sz="102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10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kumimoji="0" lang="ru-RU" sz="10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kumimoji="0" lang="en-US" sz="10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endParaRPr kumimoji="0" lang="ru-RU" sz="102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5C1EB6-6824-7A71-10D3-7A6141B237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949" y="74325"/>
            <a:ext cx="1169620" cy="6976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CD2A96-D4C7-F58B-EE30-229E68D7FCA9}"/>
              </a:ext>
            </a:extLst>
          </p:cNvPr>
          <p:cNvSpPr txBox="1"/>
          <p:nvPr/>
        </p:nvSpPr>
        <p:spPr>
          <a:xfrm>
            <a:off x="3140551" y="6513969"/>
            <a:ext cx="53995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700" b="0" i="0" u="none" strike="noStrike" baseline="0" dirty="0">
                <a:latin typeface="FreeSetLightC"/>
              </a:rPr>
              <a:t>Марцевич С. Ю., </a:t>
            </a:r>
            <a:r>
              <a:rPr lang="ru-RU" sz="700" b="0" i="0" u="none" strike="noStrike" baseline="0" dirty="0" err="1">
                <a:latin typeface="FreeSetLightC"/>
              </a:rPr>
              <a:t>Навасардян</a:t>
            </a:r>
            <a:r>
              <a:rPr lang="ru-RU" sz="700" b="0" i="0" u="none" strike="noStrike" baseline="0" dirty="0">
                <a:latin typeface="FreeSetLightC"/>
              </a:rPr>
              <a:t> А. Р., Лобастов К. В.</a:t>
            </a:r>
            <a:r>
              <a:rPr lang="en-US" sz="700" b="0" i="0" u="none" strike="noStrike" baseline="0" dirty="0">
                <a:latin typeface="FreeSetLightC"/>
              </a:rPr>
              <a:t> </a:t>
            </a:r>
            <a:r>
              <a:rPr lang="ru-RU" sz="700" b="0" i="0" u="none" strike="noStrike" baseline="0" dirty="0">
                <a:latin typeface="FreeSetLightC"/>
              </a:rPr>
              <a:t>и др. Систематический обзор и метаанализ: критический взгляд на методологию проведения. </a:t>
            </a:r>
            <a:r>
              <a:rPr lang="ru-RU" sz="700" b="0" i="1" u="none" strike="noStrike" baseline="0" dirty="0">
                <a:latin typeface="FreeSetLightC-Italic"/>
              </a:rPr>
              <a:t>Рациональная Фармакотерапия в Кардиологии. </a:t>
            </a:r>
            <a:r>
              <a:rPr lang="ru-RU" sz="700" b="0" i="0" u="none" strike="noStrike" baseline="0" dirty="0">
                <a:latin typeface="FreeSetLightC"/>
              </a:rPr>
              <a:t>2023;19(4):382-397. DOI:10.20996/1819-6446-2023-2923. EDN WHYFSZ</a:t>
            </a:r>
            <a:endParaRPr lang="ru-RU" sz="700" dirty="0"/>
          </a:p>
        </p:txBody>
      </p:sp>
    </p:spTree>
    <p:extLst>
      <p:ext uri="{BB962C8B-B14F-4D97-AF65-F5344CB8AC3E}">
        <p14:creationId xmlns:p14="http://schemas.microsoft.com/office/powerpoint/2010/main" val="3140720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65925E-65C7-0FC0-5758-50005EAA7A3C}"/>
              </a:ext>
            </a:extLst>
          </p:cNvPr>
          <p:cNvSpPr txBox="1">
            <a:spLocks/>
          </p:cNvSpPr>
          <p:nvPr/>
        </p:nvSpPr>
        <p:spPr>
          <a:xfrm>
            <a:off x="923398" y="292297"/>
            <a:ext cx="9820388" cy="492577"/>
          </a:xfrm>
          <a:prstGeom prst="rect">
            <a:avLst/>
          </a:prstGeom>
        </p:spPr>
        <p:txBody>
          <a:bodyPr vert="horz" lIns="84832" tIns="42416" rIns="84832" bIns="4241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rPr>
              <a:t>Критерии поиска/включения в систематический обзор (рисунок 2)</a:t>
            </a:r>
          </a:p>
        </p:txBody>
      </p:sp>
      <p:cxnSp>
        <p:nvCxnSpPr>
          <p:cNvPr id="212" name="Прямая соединительная линия 211">
            <a:extLst>
              <a:ext uri="{FF2B5EF4-FFF2-40B4-BE49-F238E27FC236}">
                <a16:creationId xmlns:a16="http://schemas.microsoft.com/office/drawing/2014/main" id="{1CC0BC19-E831-3483-8449-95D6B4BBEFBA}"/>
              </a:ext>
            </a:extLst>
          </p:cNvPr>
          <p:cNvCxnSpPr/>
          <p:nvPr/>
        </p:nvCxnSpPr>
        <p:spPr bwMode="auto">
          <a:xfrm>
            <a:off x="5167409" y="2634843"/>
            <a:ext cx="1315373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3" name="Прямая соединительная линия 212">
            <a:extLst>
              <a:ext uri="{FF2B5EF4-FFF2-40B4-BE49-F238E27FC236}">
                <a16:creationId xmlns:a16="http://schemas.microsoft.com/office/drawing/2014/main" id="{64ED4DA7-E580-97B4-4FF1-73BC89FB920D}"/>
              </a:ext>
            </a:extLst>
          </p:cNvPr>
          <p:cNvCxnSpPr/>
          <p:nvPr/>
        </p:nvCxnSpPr>
        <p:spPr bwMode="auto">
          <a:xfrm>
            <a:off x="5605865" y="2099076"/>
            <a:ext cx="1315373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4" name="Прямая соединительная линия 213">
            <a:extLst>
              <a:ext uri="{FF2B5EF4-FFF2-40B4-BE49-F238E27FC236}">
                <a16:creationId xmlns:a16="http://schemas.microsoft.com/office/drawing/2014/main" id="{D5DFD2F8-9629-8BB0-4FBF-0E149050A944}"/>
              </a:ext>
            </a:extLst>
          </p:cNvPr>
          <p:cNvCxnSpPr/>
          <p:nvPr/>
        </p:nvCxnSpPr>
        <p:spPr bwMode="auto">
          <a:xfrm>
            <a:off x="5470222" y="1600681"/>
            <a:ext cx="1315373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15" name="Прямоугольник: скругленные углы 214">
            <a:extLst>
              <a:ext uri="{FF2B5EF4-FFF2-40B4-BE49-F238E27FC236}">
                <a16:creationId xmlns:a16="http://schemas.microsoft.com/office/drawing/2014/main" id="{9EB55585-20DB-9086-5A67-C08C45A2C7EC}"/>
              </a:ext>
            </a:extLst>
          </p:cNvPr>
          <p:cNvSpPr/>
          <p:nvPr/>
        </p:nvSpPr>
        <p:spPr>
          <a:xfrm>
            <a:off x="413239" y="907176"/>
            <a:ext cx="8080787" cy="530312"/>
          </a:xfrm>
          <a:prstGeom prst="roundRect">
            <a:avLst>
              <a:gd name="adj" fmla="val 31900"/>
            </a:avLst>
          </a:prstGeom>
          <a:solidFill>
            <a:schemeClr val="accent5">
              <a:lumMod val="20000"/>
              <a:lumOff val="8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7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6" name="Прямоугольник: скругленные углы 215">
            <a:extLst>
              <a:ext uri="{FF2B5EF4-FFF2-40B4-BE49-F238E27FC236}">
                <a16:creationId xmlns:a16="http://schemas.microsoft.com/office/drawing/2014/main" id="{6ED9EE58-F96C-36F1-DD19-FAD31402BE5C}"/>
              </a:ext>
            </a:extLst>
          </p:cNvPr>
          <p:cNvSpPr/>
          <p:nvPr/>
        </p:nvSpPr>
        <p:spPr>
          <a:xfrm>
            <a:off x="226300" y="1410166"/>
            <a:ext cx="8904076" cy="1506823"/>
          </a:xfrm>
          <a:prstGeom prst="round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7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0" name="Группа 219">
            <a:extLst>
              <a:ext uri="{FF2B5EF4-FFF2-40B4-BE49-F238E27FC236}">
                <a16:creationId xmlns:a16="http://schemas.microsoft.com/office/drawing/2014/main" id="{071D5695-4BD3-899A-D0B9-C0E51E45618D}"/>
              </a:ext>
            </a:extLst>
          </p:cNvPr>
          <p:cNvGrpSpPr/>
          <p:nvPr/>
        </p:nvGrpSpPr>
        <p:grpSpPr>
          <a:xfrm>
            <a:off x="1377674" y="868563"/>
            <a:ext cx="3708892" cy="1887355"/>
            <a:chOff x="1775436" y="1093150"/>
            <a:chExt cx="3997796" cy="2034370"/>
          </a:xfrm>
        </p:grpSpPr>
        <p:grpSp>
          <p:nvGrpSpPr>
            <p:cNvPr id="221" name="Группа 220">
              <a:extLst>
                <a:ext uri="{FF2B5EF4-FFF2-40B4-BE49-F238E27FC236}">
                  <a16:creationId xmlns:a16="http://schemas.microsoft.com/office/drawing/2014/main" id="{E519F7FD-763A-47C5-80D6-FA537ADD3FDA}"/>
                </a:ext>
              </a:extLst>
            </p:cNvPr>
            <p:cNvGrpSpPr/>
            <p:nvPr/>
          </p:nvGrpSpPr>
          <p:grpSpPr>
            <a:xfrm>
              <a:off x="1775436" y="1094433"/>
              <a:ext cx="1169139" cy="2030313"/>
              <a:chOff x="1820758" y="1093518"/>
              <a:chExt cx="1169139" cy="2030313"/>
            </a:xfrm>
          </p:grpSpPr>
          <p:sp>
            <p:nvSpPr>
              <p:cNvPr id="240" name="TextBox 239">
                <a:extLst>
                  <a:ext uri="{FF2B5EF4-FFF2-40B4-BE49-F238E27FC236}">
                    <a16:creationId xmlns:a16="http://schemas.microsoft.com/office/drawing/2014/main" id="{3424A3CA-6BDC-A720-D2C2-A90CB498D8EA}"/>
                  </a:ext>
                </a:extLst>
              </p:cNvPr>
              <p:cNvSpPr txBox="1"/>
              <p:nvPr/>
            </p:nvSpPr>
            <p:spPr>
              <a:xfrm>
                <a:off x="1820758" y="1093518"/>
                <a:ext cx="1169139" cy="602093"/>
              </a:xfrm>
              <a:prstGeom prst="rect">
                <a:avLst/>
              </a:prstGeom>
              <a:noFill/>
            </p:spPr>
            <p:txBody>
              <a:bodyPr wrap="square" lIns="83496" tIns="43418" rIns="83496" bIns="43418" rtlCol="0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2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Пациенты  в исследуемых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2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 группах</a:t>
                </a:r>
                <a:endParaRPr kumimoji="0" lang="ru-RU" sz="974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1" name="TextBox 240">
                <a:extLst>
                  <a:ext uri="{FF2B5EF4-FFF2-40B4-BE49-F238E27FC236}">
                    <a16:creationId xmlns:a16="http://schemas.microsoft.com/office/drawing/2014/main" id="{4E7FA57A-DBE4-066B-5B89-DB1196D2AB4D}"/>
                  </a:ext>
                </a:extLst>
              </p:cNvPr>
              <p:cNvSpPr txBox="1"/>
              <p:nvPr/>
            </p:nvSpPr>
            <p:spPr>
              <a:xfrm>
                <a:off x="2164410" y="1751290"/>
                <a:ext cx="492774" cy="263707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3500</a:t>
                </a:r>
              </a:p>
            </p:txBody>
          </p:sp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D40820AB-0684-4A76-043A-B6D7C05356FF}"/>
                  </a:ext>
                </a:extLst>
              </p:cNvPr>
              <p:cNvSpPr txBox="1"/>
              <p:nvPr/>
            </p:nvSpPr>
            <p:spPr>
              <a:xfrm>
                <a:off x="2167183" y="2254986"/>
                <a:ext cx="492774" cy="263707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3100</a:t>
                </a:r>
              </a:p>
            </p:txBody>
          </p:sp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B0A07796-BE97-5AB6-B027-216A02377B6F}"/>
                  </a:ext>
                </a:extLst>
              </p:cNvPr>
              <p:cNvSpPr txBox="1"/>
              <p:nvPr/>
            </p:nvSpPr>
            <p:spPr>
              <a:xfrm>
                <a:off x="2164410" y="2860124"/>
                <a:ext cx="492774" cy="263707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2800</a:t>
                </a:r>
              </a:p>
            </p:txBody>
          </p:sp>
        </p:grpSp>
        <p:grpSp>
          <p:nvGrpSpPr>
            <p:cNvPr id="222" name="Группа 221">
              <a:extLst>
                <a:ext uri="{FF2B5EF4-FFF2-40B4-BE49-F238E27FC236}">
                  <a16:creationId xmlns:a16="http://schemas.microsoft.com/office/drawing/2014/main" id="{54F8181F-F8A8-A3CF-ED99-F0684F05DCE4}"/>
                </a:ext>
              </a:extLst>
            </p:cNvPr>
            <p:cNvGrpSpPr/>
            <p:nvPr/>
          </p:nvGrpSpPr>
          <p:grpSpPr>
            <a:xfrm>
              <a:off x="2892936" y="1306599"/>
              <a:ext cx="817615" cy="1808572"/>
              <a:chOff x="2988050" y="1305684"/>
              <a:chExt cx="817615" cy="1808572"/>
            </a:xfrm>
          </p:grpSpPr>
          <p:sp>
            <p:nvSpPr>
              <p:cNvPr id="235" name="TextBox 234">
                <a:extLst>
                  <a:ext uri="{FF2B5EF4-FFF2-40B4-BE49-F238E27FC236}">
                    <a16:creationId xmlns:a16="http://schemas.microsoft.com/office/drawing/2014/main" id="{40B9EE78-371A-6672-E567-C377E1FCBA4B}"/>
                  </a:ext>
                </a:extLst>
              </p:cNvPr>
              <p:cNvSpPr txBox="1"/>
              <p:nvPr/>
            </p:nvSpPr>
            <p:spPr>
              <a:xfrm>
                <a:off x="2988050" y="1305684"/>
                <a:ext cx="817615" cy="263707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2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События</a:t>
                </a:r>
              </a:p>
            </p:txBody>
          </p:sp>
          <p:sp>
            <p:nvSpPr>
              <p:cNvPr id="236" name="TextBox 235">
                <a:extLst>
                  <a:ext uri="{FF2B5EF4-FFF2-40B4-BE49-F238E27FC236}">
                    <a16:creationId xmlns:a16="http://schemas.microsoft.com/office/drawing/2014/main" id="{D6539833-9F69-4875-093D-A762BF22512E}"/>
                  </a:ext>
                </a:extLst>
              </p:cNvPr>
              <p:cNvSpPr txBox="1"/>
              <p:nvPr/>
            </p:nvSpPr>
            <p:spPr>
              <a:xfrm>
                <a:off x="3207252" y="1745814"/>
                <a:ext cx="415021" cy="263707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200</a:t>
                </a:r>
              </a:p>
            </p:txBody>
          </p:sp>
          <p:sp>
            <p:nvSpPr>
              <p:cNvPr id="237" name="TextBox 236">
                <a:extLst>
                  <a:ext uri="{FF2B5EF4-FFF2-40B4-BE49-F238E27FC236}">
                    <a16:creationId xmlns:a16="http://schemas.microsoft.com/office/drawing/2014/main" id="{4DD18670-708B-F959-470A-2A4215CD038C}"/>
                  </a:ext>
                </a:extLst>
              </p:cNvPr>
              <p:cNvSpPr txBox="1"/>
              <p:nvPr/>
            </p:nvSpPr>
            <p:spPr>
              <a:xfrm>
                <a:off x="3188156" y="2258587"/>
                <a:ext cx="415021" cy="263707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160</a:t>
                </a:r>
              </a:p>
            </p:txBody>
          </p:sp>
          <p:sp>
            <p:nvSpPr>
              <p:cNvPr id="238" name="TextBox 237">
                <a:extLst>
                  <a:ext uri="{FF2B5EF4-FFF2-40B4-BE49-F238E27FC236}">
                    <a16:creationId xmlns:a16="http://schemas.microsoft.com/office/drawing/2014/main" id="{5DFB7878-8CB3-89BA-7536-00EE8791AE5C}"/>
                  </a:ext>
                </a:extLst>
              </p:cNvPr>
              <p:cNvSpPr txBox="1"/>
              <p:nvPr/>
            </p:nvSpPr>
            <p:spPr>
              <a:xfrm>
                <a:off x="3244006" y="2850549"/>
                <a:ext cx="337266" cy="263707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80</a:t>
                </a:r>
              </a:p>
            </p:txBody>
          </p:sp>
        </p:grpSp>
        <p:grpSp>
          <p:nvGrpSpPr>
            <p:cNvPr id="223" name="Группа 222">
              <a:extLst>
                <a:ext uri="{FF2B5EF4-FFF2-40B4-BE49-F238E27FC236}">
                  <a16:creationId xmlns:a16="http://schemas.microsoft.com/office/drawing/2014/main" id="{41934006-CFEE-010F-CAAE-3835B2CD6448}"/>
                </a:ext>
              </a:extLst>
            </p:cNvPr>
            <p:cNvGrpSpPr/>
            <p:nvPr/>
          </p:nvGrpSpPr>
          <p:grpSpPr>
            <a:xfrm>
              <a:off x="3672137" y="1093150"/>
              <a:ext cx="1193544" cy="2034370"/>
              <a:chOff x="3702633" y="1082847"/>
              <a:chExt cx="1193544" cy="2034370"/>
            </a:xfrm>
          </p:grpSpPr>
          <p:sp>
            <p:nvSpPr>
              <p:cNvPr id="230" name="TextBox 229">
                <a:extLst>
                  <a:ext uri="{FF2B5EF4-FFF2-40B4-BE49-F238E27FC236}">
                    <a16:creationId xmlns:a16="http://schemas.microsoft.com/office/drawing/2014/main" id="{840E4D83-42ED-0ADF-00B3-7CD3293DE9CA}"/>
                  </a:ext>
                </a:extLst>
              </p:cNvPr>
              <p:cNvSpPr txBox="1"/>
              <p:nvPr/>
            </p:nvSpPr>
            <p:spPr>
              <a:xfrm>
                <a:off x="4065423" y="1737876"/>
                <a:ext cx="492774" cy="263707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3460</a:t>
                </a:r>
              </a:p>
            </p:txBody>
          </p:sp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BA59EDDD-82A0-91DA-B024-2CE252ADEAFB}"/>
                  </a:ext>
                </a:extLst>
              </p:cNvPr>
              <p:cNvSpPr txBox="1"/>
              <p:nvPr/>
            </p:nvSpPr>
            <p:spPr>
              <a:xfrm>
                <a:off x="4069870" y="2259575"/>
                <a:ext cx="492774" cy="263707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3150</a:t>
                </a:r>
              </a:p>
            </p:txBody>
          </p:sp>
          <p:sp>
            <p:nvSpPr>
              <p:cNvPr id="232" name="TextBox 231">
                <a:extLst>
                  <a:ext uri="{FF2B5EF4-FFF2-40B4-BE49-F238E27FC236}">
                    <a16:creationId xmlns:a16="http://schemas.microsoft.com/office/drawing/2014/main" id="{24E0FD77-FE18-1AAC-6386-852A1CFA376B}"/>
                  </a:ext>
                </a:extLst>
              </p:cNvPr>
              <p:cNvSpPr txBox="1"/>
              <p:nvPr/>
            </p:nvSpPr>
            <p:spPr>
              <a:xfrm>
                <a:off x="4062871" y="2853510"/>
                <a:ext cx="492774" cy="263707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2810</a:t>
                </a:r>
              </a:p>
            </p:txBody>
          </p:sp>
          <p:sp>
            <p:nvSpPr>
              <p:cNvPr id="234" name="TextBox 233">
                <a:extLst>
                  <a:ext uri="{FF2B5EF4-FFF2-40B4-BE49-F238E27FC236}">
                    <a16:creationId xmlns:a16="http://schemas.microsoft.com/office/drawing/2014/main" id="{0F1A684E-6358-4DFF-9071-0E8B6DB51DAA}"/>
                  </a:ext>
                </a:extLst>
              </p:cNvPr>
              <p:cNvSpPr txBox="1"/>
              <p:nvPr/>
            </p:nvSpPr>
            <p:spPr>
              <a:xfrm>
                <a:off x="3702633" y="1082847"/>
                <a:ext cx="1193544" cy="602092"/>
              </a:xfrm>
              <a:prstGeom prst="rect">
                <a:avLst/>
              </a:prstGeom>
              <a:noFill/>
            </p:spPr>
            <p:txBody>
              <a:bodyPr wrap="square" lIns="83496" tIns="43418" rIns="83496" bIns="43418" rtlCol="0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2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Пациенты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2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 в группе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2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 препарата Е</a:t>
                </a:r>
              </a:p>
            </p:txBody>
          </p:sp>
        </p:grpSp>
        <p:grpSp>
          <p:nvGrpSpPr>
            <p:cNvPr id="224" name="Группа 223">
              <a:extLst>
                <a:ext uri="{FF2B5EF4-FFF2-40B4-BE49-F238E27FC236}">
                  <a16:creationId xmlns:a16="http://schemas.microsoft.com/office/drawing/2014/main" id="{FD04390D-3982-529D-867B-13D1E67F959A}"/>
                </a:ext>
              </a:extLst>
            </p:cNvPr>
            <p:cNvGrpSpPr/>
            <p:nvPr/>
          </p:nvGrpSpPr>
          <p:grpSpPr>
            <a:xfrm>
              <a:off x="4955618" y="1312765"/>
              <a:ext cx="817614" cy="1808873"/>
              <a:chOff x="5040555" y="1302462"/>
              <a:chExt cx="817614" cy="1808873"/>
            </a:xfrm>
          </p:grpSpPr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00D82A55-0736-4FE8-5173-20B5ABFFF907}"/>
                  </a:ext>
                </a:extLst>
              </p:cNvPr>
              <p:cNvSpPr txBox="1"/>
              <p:nvPr/>
            </p:nvSpPr>
            <p:spPr>
              <a:xfrm>
                <a:off x="5213463" y="1737635"/>
                <a:ext cx="415021" cy="263707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250</a:t>
                </a:r>
              </a:p>
            </p:txBody>
          </p:sp>
          <p:sp>
            <p:nvSpPr>
              <p:cNvPr id="226" name="TextBox 225">
                <a:extLst>
                  <a:ext uri="{FF2B5EF4-FFF2-40B4-BE49-F238E27FC236}">
                    <a16:creationId xmlns:a16="http://schemas.microsoft.com/office/drawing/2014/main" id="{8A2D5051-B4E6-C755-922C-CA0A4E40D37A}"/>
                  </a:ext>
                </a:extLst>
              </p:cNvPr>
              <p:cNvSpPr txBox="1"/>
              <p:nvPr/>
            </p:nvSpPr>
            <p:spPr>
              <a:xfrm>
                <a:off x="5215801" y="2249199"/>
                <a:ext cx="415021" cy="263707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190</a:t>
                </a:r>
              </a:p>
            </p:txBody>
          </p:sp>
          <p:sp>
            <p:nvSpPr>
              <p:cNvPr id="227" name="TextBox 226">
                <a:extLst>
                  <a:ext uri="{FF2B5EF4-FFF2-40B4-BE49-F238E27FC236}">
                    <a16:creationId xmlns:a16="http://schemas.microsoft.com/office/drawing/2014/main" id="{4DCCE39A-7D3E-C49C-D87A-84E911B5B522}"/>
                  </a:ext>
                </a:extLst>
              </p:cNvPr>
              <p:cNvSpPr txBox="1"/>
              <p:nvPr/>
            </p:nvSpPr>
            <p:spPr>
              <a:xfrm>
                <a:off x="5213463" y="2847628"/>
                <a:ext cx="415021" cy="263707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120</a:t>
                </a:r>
              </a:p>
            </p:txBody>
          </p:sp>
          <p:sp>
            <p:nvSpPr>
              <p:cNvPr id="229" name="TextBox 228">
                <a:extLst>
                  <a:ext uri="{FF2B5EF4-FFF2-40B4-BE49-F238E27FC236}">
                    <a16:creationId xmlns:a16="http://schemas.microsoft.com/office/drawing/2014/main" id="{23DA27F2-2C79-D0C3-3320-8DE617358400}"/>
                  </a:ext>
                </a:extLst>
              </p:cNvPr>
              <p:cNvSpPr txBox="1"/>
              <p:nvPr/>
            </p:nvSpPr>
            <p:spPr>
              <a:xfrm>
                <a:off x="5040555" y="1302462"/>
                <a:ext cx="817614" cy="263707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2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События</a:t>
                </a:r>
              </a:p>
            </p:txBody>
          </p:sp>
        </p:grpSp>
      </p:grpSp>
      <p:grpSp>
        <p:nvGrpSpPr>
          <p:cNvPr id="247" name="Группа 246">
            <a:extLst>
              <a:ext uri="{FF2B5EF4-FFF2-40B4-BE49-F238E27FC236}">
                <a16:creationId xmlns:a16="http://schemas.microsoft.com/office/drawing/2014/main" id="{AAE22C02-147D-7D8A-D9C9-01C5006FB442}"/>
              </a:ext>
            </a:extLst>
          </p:cNvPr>
          <p:cNvGrpSpPr/>
          <p:nvPr/>
        </p:nvGrpSpPr>
        <p:grpSpPr>
          <a:xfrm>
            <a:off x="440437" y="1485656"/>
            <a:ext cx="1058761" cy="1266602"/>
            <a:chOff x="322872" y="1364023"/>
            <a:chExt cx="1141233" cy="1365263"/>
          </a:xfrm>
        </p:grpSpPr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092C47AD-5C72-93DA-CE37-764F83021F64}"/>
                </a:ext>
              </a:extLst>
            </p:cNvPr>
            <p:cNvSpPr txBox="1"/>
            <p:nvPr/>
          </p:nvSpPr>
          <p:spPr>
            <a:xfrm>
              <a:off x="338932" y="1364023"/>
              <a:ext cx="1125173" cy="279120"/>
            </a:xfrm>
            <a:prstGeom prst="rect">
              <a:avLst/>
            </a:prstGeom>
            <a:noFill/>
          </p:spPr>
          <p:txBody>
            <a:bodyPr wrap="none" lIns="83496" tIns="43418" rIns="83496" bIns="43418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1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Препарат А</a:t>
              </a:r>
            </a:p>
          </p:txBody>
        </p:sp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F18E12C8-4E3F-C2F5-9A9B-EAD21348DC1D}"/>
                </a:ext>
              </a:extLst>
            </p:cNvPr>
            <p:cNvSpPr txBox="1"/>
            <p:nvPr/>
          </p:nvSpPr>
          <p:spPr>
            <a:xfrm>
              <a:off x="338932" y="1882506"/>
              <a:ext cx="1099257" cy="279120"/>
            </a:xfrm>
            <a:prstGeom prst="rect">
              <a:avLst/>
            </a:prstGeom>
            <a:noFill/>
          </p:spPr>
          <p:txBody>
            <a:bodyPr wrap="none" lIns="83496" tIns="43418" rIns="83496" bIns="43418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1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Препарат Б</a:t>
              </a:r>
            </a:p>
          </p:txBody>
        </p:sp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id="{4CF0054E-CAEE-09F0-5E9B-C4FAF5DCC094}"/>
                </a:ext>
              </a:extLst>
            </p:cNvPr>
            <p:cNvSpPr txBox="1"/>
            <p:nvPr/>
          </p:nvSpPr>
          <p:spPr>
            <a:xfrm>
              <a:off x="322872" y="2450166"/>
              <a:ext cx="1130358" cy="279120"/>
            </a:xfrm>
            <a:prstGeom prst="rect">
              <a:avLst/>
            </a:prstGeom>
            <a:noFill/>
          </p:spPr>
          <p:txBody>
            <a:bodyPr wrap="none" lIns="83496" tIns="43418" rIns="83496" bIns="43418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1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Препарат С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6F164344-5012-6498-2B03-94BDB588CE4C}"/>
              </a:ext>
            </a:extLst>
          </p:cNvPr>
          <p:cNvGrpSpPr/>
          <p:nvPr/>
        </p:nvGrpSpPr>
        <p:grpSpPr>
          <a:xfrm>
            <a:off x="6457519" y="1482554"/>
            <a:ext cx="2298303" cy="1264005"/>
            <a:chOff x="7588871" y="1402313"/>
            <a:chExt cx="2477328" cy="1362464"/>
          </a:xfrm>
        </p:grpSpPr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1ED2B8EF-EF6A-13B2-8B53-59C113ABB224}"/>
                </a:ext>
              </a:extLst>
            </p:cNvPr>
            <p:cNvSpPr txBox="1"/>
            <p:nvPr/>
          </p:nvSpPr>
          <p:spPr>
            <a:xfrm>
              <a:off x="7924040" y="1402313"/>
              <a:ext cx="2042672" cy="279120"/>
            </a:xfrm>
            <a:prstGeom prst="rect">
              <a:avLst/>
            </a:prstGeom>
            <a:noFill/>
          </p:spPr>
          <p:txBody>
            <a:bodyPr wrap="none" lIns="83496" tIns="43418" rIns="83496" bIns="43418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95% ДИ  0,75 (0,25 – 1,25)</a:t>
              </a:r>
            </a:p>
          </p:txBody>
        </p:sp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32515B06-54B7-B7B2-8A59-6FF21818587E}"/>
                </a:ext>
              </a:extLst>
            </p:cNvPr>
            <p:cNvSpPr txBox="1"/>
            <p:nvPr/>
          </p:nvSpPr>
          <p:spPr>
            <a:xfrm>
              <a:off x="8066724" y="1902006"/>
              <a:ext cx="1999475" cy="279120"/>
            </a:xfrm>
            <a:prstGeom prst="rect">
              <a:avLst/>
            </a:prstGeom>
            <a:noFill/>
          </p:spPr>
          <p:txBody>
            <a:bodyPr wrap="none" lIns="83496" tIns="43418" rIns="83496" bIns="43418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95% ДИ 0,81 (0,34 – 1,65)</a:t>
              </a:r>
            </a:p>
          </p:txBody>
        </p:sp>
        <p:sp>
          <p:nvSpPr>
            <p:cNvPr id="255" name="TextBox 254">
              <a:extLst>
                <a:ext uri="{FF2B5EF4-FFF2-40B4-BE49-F238E27FC236}">
                  <a16:creationId xmlns:a16="http://schemas.microsoft.com/office/drawing/2014/main" id="{082DCF4F-1E78-3FF8-C344-2D4FF5D6F1A6}"/>
                </a:ext>
              </a:extLst>
            </p:cNvPr>
            <p:cNvSpPr txBox="1"/>
            <p:nvPr/>
          </p:nvSpPr>
          <p:spPr>
            <a:xfrm>
              <a:off x="7588871" y="2485657"/>
              <a:ext cx="1999475" cy="279120"/>
            </a:xfrm>
            <a:prstGeom prst="rect">
              <a:avLst/>
            </a:prstGeom>
            <a:noFill/>
          </p:spPr>
          <p:txBody>
            <a:bodyPr wrap="none" lIns="83496" tIns="43418" rIns="83496" bIns="43418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95% ДИ 0,60 (0,17 – 1,15)</a:t>
              </a:r>
            </a:p>
          </p:txBody>
        </p:sp>
      </p:grpSp>
      <p:sp>
        <p:nvSpPr>
          <p:cNvPr id="257" name="Двойные круглые скобки 256">
            <a:extLst>
              <a:ext uri="{FF2B5EF4-FFF2-40B4-BE49-F238E27FC236}">
                <a16:creationId xmlns:a16="http://schemas.microsoft.com/office/drawing/2014/main" id="{7440FD83-10D3-9651-AC77-12BA58C515FD}"/>
              </a:ext>
            </a:extLst>
          </p:cNvPr>
          <p:cNvSpPr/>
          <p:nvPr/>
        </p:nvSpPr>
        <p:spPr>
          <a:xfrm>
            <a:off x="123565" y="1310814"/>
            <a:ext cx="9071696" cy="1652182"/>
          </a:xfrm>
          <a:prstGeom prst="bracketPair">
            <a:avLst>
              <a:gd name="adj" fmla="val 12713"/>
            </a:avLst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7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DB3B4C74-04FD-7C57-DE30-61CF0E296D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6781" t="29881" r="55873" b="60533"/>
          <a:stretch/>
        </p:blipFill>
        <p:spPr>
          <a:xfrm>
            <a:off x="23794" y="930774"/>
            <a:ext cx="732546" cy="609909"/>
          </a:xfrm>
          <a:prstGeom prst="rect">
            <a:avLst/>
          </a:prstGeom>
        </p:spPr>
      </p:pic>
      <p:sp>
        <p:nvSpPr>
          <p:cNvPr id="263" name="Прямоугольник 262">
            <a:extLst>
              <a:ext uri="{FF2B5EF4-FFF2-40B4-BE49-F238E27FC236}">
                <a16:creationId xmlns:a16="http://schemas.microsoft.com/office/drawing/2014/main" id="{5715CE73-704B-7701-B639-99E3C65999F0}"/>
              </a:ext>
            </a:extLst>
          </p:cNvPr>
          <p:cNvSpPr/>
          <p:nvPr/>
        </p:nvSpPr>
        <p:spPr bwMode="auto">
          <a:xfrm>
            <a:off x="6026951" y="1476218"/>
            <a:ext cx="202364" cy="228760"/>
          </a:xfrm>
          <a:prstGeom prst="rect">
            <a:avLst/>
          </a:prstGeom>
          <a:solidFill>
            <a:srgbClr val="002060"/>
          </a:solidFill>
          <a:ln w="19050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8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4" name="Прямоугольник 263">
            <a:extLst>
              <a:ext uri="{FF2B5EF4-FFF2-40B4-BE49-F238E27FC236}">
                <a16:creationId xmlns:a16="http://schemas.microsoft.com/office/drawing/2014/main" id="{AA1893EB-C8AF-AA29-F3AE-AB3A626AE2AA}"/>
              </a:ext>
            </a:extLst>
          </p:cNvPr>
          <p:cNvSpPr/>
          <p:nvPr/>
        </p:nvSpPr>
        <p:spPr bwMode="auto">
          <a:xfrm>
            <a:off x="6162370" y="1974348"/>
            <a:ext cx="202364" cy="228760"/>
          </a:xfrm>
          <a:prstGeom prst="rect">
            <a:avLst/>
          </a:prstGeom>
          <a:solidFill>
            <a:srgbClr val="002060"/>
          </a:solidFill>
          <a:ln w="19050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8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5" name="Прямоугольник 264">
            <a:extLst>
              <a:ext uri="{FF2B5EF4-FFF2-40B4-BE49-F238E27FC236}">
                <a16:creationId xmlns:a16="http://schemas.microsoft.com/office/drawing/2014/main" id="{BD2DADB5-F7C5-2692-E6B0-A4A35599670E}"/>
              </a:ext>
            </a:extLst>
          </p:cNvPr>
          <p:cNvSpPr/>
          <p:nvPr/>
        </p:nvSpPr>
        <p:spPr bwMode="auto">
          <a:xfrm>
            <a:off x="5723914" y="2499773"/>
            <a:ext cx="202364" cy="228760"/>
          </a:xfrm>
          <a:prstGeom prst="rect">
            <a:avLst/>
          </a:prstGeom>
          <a:solidFill>
            <a:srgbClr val="002060"/>
          </a:solidFill>
          <a:ln w="19050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8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FC406B0E-2BD3-4106-239F-AB27479EAD33}"/>
              </a:ext>
            </a:extLst>
          </p:cNvPr>
          <p:cNvSpPr txBox="1"/>
          <p:nvPr/>
        </p:nvSpPr>
        <p:spPr>
          <a:xfrm>
            <a:off x="2904426" y="6300219"/>
            <a:ext cx="2626027" cy="258949"/>
          </a:xfrm>
          <a:prstGeom prst="rect">
            <a:avLst/>
          </a:prstGeom>
          <a:noFill/>
        </p:spPr>
        <p:txBody>
          <a:bodyPr wrap="none" lIns="83496" tIns="43418" rIns="83496" bIns="43418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13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Превосходство новых препаратов</a:t>
            </a:r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666E63DE-67CC-4E41-F8CF-3D29F0726CB7}"/>
              </a:ext>
            </a:extLst>
          </p:cNvPr>
          <p:cNvSpPr txBox="1"/>
          <p:nvPr/>
        </p:nvSpPr>
        <p:spPr>
          <a:xfrm>
            <a:off x="6710080" y="6311958"/>
            <a:ext cx="5302965" cy="258949"/>
          </a:xfrm>
          <a:prstGeom prst="rect">
            <a:avLst/>
          </a:prstGeom>
          <a:noFill/>
        </p:spPr>
        <p:txBody>
          <a:bodyPr wrap="square" lIns="83496" tIns="43418" rIns="83496" bIns="43418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13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Превосходство старого препарата (препарат Е)</a:t>
            </a:r>
          </a:p>
        </p:txBody>
      </p:sp>
      <p:cxnSp>
        <p:nvCxnSpPr>
          <p:cNvPr id="272" name="Прямая соединительная линия 271">
            <a:extLst>
              <a:ext uri="{FF2B5EF4-FFF2-40B4-BE49-F238E27FC236}">
                <a16:creationId xmlns:a16="http://schemas.microsoft.com/office/drawing/2014/main" id="{9FA87571-FA37-DD9B-075E-7FED3A315770}"/>
              </a:ext>
            </a:extLst>
          </p:cNvPr>
          <p:cNvCxnSpPr/>
          <p:nvPr/>
        </p:nvCxnSpPr>
        <p:spPr bwMode="auto">
          <a:xfrm flipH="1">
            <a:off x="2922899" y="6321357"/>
            <a:ext cx="6764302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73" name="TextBox 272">
            <a:extLst>
              <a:ext uri="{FF2B5EF4-FFF2-40B4-BE49-F238E27FC236}">
                <a16:creationId xmlns:a16="http://schemas.microsoft.com/office/drawing/2014/main" id="{317ED0E2-0510-69FC-3379-7B5415F22954}"/>
              </a:ext>
            </a:extLst>
          </p:cNvPr>
          <p:cNvSpPr txBox="1"/>
          <p:nvPr/>
        </p:nvSpPr>
        <p:spPr>
          <a:xfrm>
            <a:off x="6229315" y="6311714"/>
            <a:ext cx="217644" cy="258949"/>
          </a:xfrm>
          <a:prstGeom prst="rect">
            <a:avLst/>
          </a:prstGeom>
          <a:noFill/>
        </p:spPr>
        <p:txBody>
          <a:bodyPr wrap="square" lIns="83496" tIns="43418" rIns="83496" bIns="43418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7CE1D2E-EA5A-2A30-B0E3-97A76B0A6553}"/>
              </a:ext>
            </a:extLst>
          </p:cNvPr>
          <p:cNvGrpSpPr/>
          <p:nvPr/>
        </p:nvGrpSpPr>
        <p:grpSpPr>
          <a:xfrm>
            <a:off x="123565" y="1014144"/>
            <a:ext cx="9273948" cy="3546717"/>
            <a:chOff x="97032" y="1285847"/>
            <a:chExt cx="9996340" cy="3822988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862AFBD9-5D02-A1E7-FBC1-961AF3E20F25}"/>
                </a:ext>
              </a:extLst>
            </p:cNvPr>
            <p:cNvGrpSpPr/>
            <p:nvPr/>
          </p:nvGrpSpPr>
          <p:grpSpPr>
            <a:xfrm>
              <a:off x="97032" y="3029076"/>
              <a:ext cx="9996340" cy="2079759"/>
              <a:chOff x="97032" y="3029076"/>
              <a:chExt cx="9996340" cy="2079759"/>
            </a:xfrm>
          </p:grpSpPr>
          <p:cxnSp>
            <p:nvCxnSpPr>
              <p:cNvPr id="18" name="Прямая соединительная линия 17">
                <a:extLst>
                  <a:ext uri="{FF2B5EF4-FFF2-40B4-BE49-F238E27FC236}">
                    <a16:creationId xmlns:a16="http://schemas.microsoft.com/office/drawing/2014/main" id="{85680486-15FD-4D65-E3D4-E94803F6854E}"/>
                  </a:ext>
                </a:extLst>
              </p:cNvPr>
              <p:cNvCxnSpPr/>
              <p:nvPr/>
            </p:nvCxnSpPr>
            <p:spPr bwMode="auto">
              <a:xfrm>
                <a:off x="5446636" y="3686456"/>
                <a:ext cx="1417834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" name="Прямая соединительная линия 18">
                <a:extLst>
                  <a:ext uri="{FF2B5EF4-FFF2-40B4-BE49-F238E27FC236}">
                    <a16:creationId xmlns:a16="http://schemas.microsoft.com/office/drawing/2014/main" id="{E297C8D7-4BDF-7CA4-E851-0FB7C3370EC6}"/>
                  </a:ext>
                </a:extLst>
              </p:cNvPr>
              <p:cNvCxnSpPr/>
              <p:nvPr/>
            </p:nvCxnSpPr>
            <p:spPr bwMode="auto">
              <a:xfrm>
                <a:off x="5980891" y="4444210"/>
                <a:ext cx="1413876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20" name="Прямоугольник: скругленные углы 19">
                <a:extLst>
                  <a:ext uri="{FF2B5EF4-FFF2-40B4-BE49-F238E27FC236}">
                    <a16:creationId xmlns:a16="http://schemas.microsoft.com/office/drawing/2014/main" id="{8C3C63F5-2592-468C-3BB7-879199B2D6E4}"/>
                  </a:ext>
                </a:extLst>
              </p:cNvPr>
              <p:cNvSpPr/>
              <p:nvPr/>
            </p:nvSpPr>
            <p:spPr>
              <a:xfrm>
                <a:off x="207770" y="3539314"/>
                <a:ext cx="9808225" cy="1515771"/>
              </a:xfrm>
              <a:prstGeom prst="round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7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1" name="Прямая соединительная линия 20">
                <a:extLst>
                  <a:ext uri="{FF2B5EF4-FFF2-40B4-BE49-F238E27FC236}">
                    <a16:creationId xmlns:a16="http://schemas.microsoft.com/office/drawing/2014/main" id="{4E767393-BAB7-C1A1-C9EB-020331268DE6}"/>
                  </a:ext>
                </a:extLst>
              </p:cNvPr>
              <p:cNvCxnSpPr/>
              <p:nvPr/>
            </p:nvCxnSpPr>
            <p:spPr bwMode="auto">
              <a:xfrm>
                <a:off x="6151856" y="4015341"/>
                <a:ext cx="2045880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22" name="Прямоугольник: скругленные углы 21">
                <a:extLst>
                  <a:ext uri="{FF2B5EF4-FFF2-40B4-BE49-F238E27FC236}">
                    <a16:creationId xmlns:a16="http://schemas.microsoft.com/office/drawing/2014/main" id="{9788ADA1-FE9F-7C5C-AEC5-8C242E410C0C}"/>
                  </a:ext>
                </a:extLst>
              </p:cNvPr>
              <p:cNvSpPr/>
              <p:nvPr/>
            </p:nvSpPr>
            <p:spPr>
              <a:xfrm>
                <a:off x="1810364" y="3847033"/>
                <a:ext cx="2401860" cy="322351"/>
              </a:xfrm>
              <a:prstGeom prst="roundRect">
                <a:avLst>
                  <a:gd name="adj" fmla="val 24747"/>
                </a:avLst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7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3" name="Группа 22">
                <a:extLst>
                  <a:ext uri="{FF2B5EF4-FFF2-40B4-BE49-F238E27FC236}">
                    <a16:creationId xmlns:a16="http://schemas.microsoft.com/office/drawing/2014/main" id="{9DCE0FF3-7E83-5F93-36DB-F15581F98186}"/>
                  </a:ext>
                </a:extLst>
              </p:cNvPr>
              <p:cNvGrpSpPr/>
              <p:nvPr/>
            </p:nvGrpSpPr>
            <p:grpSpPr>
              <a:xfrm>
                <a:off x="97032" y="3029076"/>
                <a:ext cx="9996340" cy="2079759"/>
                <a:chOff x="73630" y="2904634"/>
                <a:chExt cx="9996340" cy="2079759"/>
              </a:xfrm>
            </p:grpSpPr>
            <p:grpSp>
              <p:nvGrpSpPr>
                <p:cNvPr id="36" name="Группа 35">
                  <a:extLst>
                    <a:ext uri="{FF2B5EF4-FFF2-40B4-BE49-F238E27FC236}">
                      <a16:creationId xmlns:a16="http://schemas.microsoft.com/office/drawing/2014/main" id="{E5A42DD0-7841-B221-6946-024AAA8F29FC}"/>
                    </a:ext>
                  </a:extLst>
                </p:cNvPr>
                <p:cNvGrpSpPr/>
                <p:nvPr/>
              </p:nvGrpSpPr>
              <p:grpSpPr>
                <a:xfrm>
                  <a:off x="1786961" y="3412615"/>
                  <a:ext cx="3514495" cy="1472915"/>
                  <a:chOff x="2087588" y="3810378"/>
                  <a:chExt cx="3514495" cy="1472915"/>
                </a:xfrm>
              </p:grpSpPr>
              <p:grpSp>
                <p:nvGrpSpPr>
                  <p:cNvPr id="52" name="Группа 51">
                    <a:extLst>
                      <a:ext uri="{FF2B5EF4-FFF2-40B4-BE49-F238E27FC236}">
                        <a16:creationId xmlns:a16="http://schemas.microsoft.com/office/drawing/2014/main" id="{60C61626-A4B5-EAFC-3100-4AD61FAFE639}"/>
                      </a:ext>
                    </a:extLst>
                  </p:cNvPr>
                  <p:cNvGrpSpPr/>
                  <p:nvPr/>
                </p:nvGrpSpPr>
                <p:grpSpPr>
                  <a:xfrm>
                    <a:off x="2087588" y="3820834"/>
                    <a:ext cx="527331" cy="1462459"/>
                    <a:chOff x="2132910" y="3819919"/>
                    <a:chExt cx="527331" cy="1462459"/>
                  </a:xfrm>
                </p:grpSpPr>
                <p:sp>
                  <p:nvSpPr>
                    <p:cNvPr id="194" name="TextBox 193">
                      <a:extLst>
                        <a:ext uri="{FF2B5EF4-FFF2-40B4-BE49-F238E27FC236}">
                          <a16:creationId xmlns:a16="http://schemas.microsoft.com/office/drawing/2014/main" id="{ACD02875-09C6-C4B5-01AF-3E0F5225BB9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00528" y="3819919"/>
                      <a:ext cx="415021" cy="26370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83496" tIns="43418" rIns="83496" bIns="43418" rtlCol="0" anchor="ctr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2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250</a:t>
                      </a:r>
                    </a:p>
                  </p:txBody>
                </p:sp>
                <p:sp>
                  <p:nvSpPr>
                    <p:cNvPr id="195" name="TextBox 194">
                      <a:extLst>
                        <a:ext uri="{FF2B5EF4-FFF2-40B4-BE49-F238E27FC236}">
                          <a16:creationId xmlns:a16="http://schemas.microsoft.com/office/drawing/2014/main" id="{A9BE3F5A-5C35-73E5-6481-4E30F73D2CA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132910" y="5003258"/>
                      <a:ext cx="527331" cy="27912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83496" tIns="43418" rIns="83496" bIns="43418" rtlCol="0" anchor="ctr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13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9958</a:t>
                      </a:r>
                    </a:p>
                  </p:txBody>
                </p:sp>
                <p:sp>
                  <p:nvSpPr>
                    <p:cNvPr id="196" name="TextBox 195">
                      <a:extLst>
                        <a:ext uri="{FF2B5EF4-FFF2-40B4-BE49-F238E27FC236}">
                          <a16:creationId xmlns:a16="http://schemas.microsoft.com/office/drawing/2014/main" id="{4433124E-7FB9-4C7F-5DE1-60608A1943C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23453" y="4134097"/>
                      <a:ext cx="351089" cy="27912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83496" tIns="43418" rIns="83496" bIns="43418" rtlCol="0" anchor="ctr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13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98</a:t>
                      </a:r>
                    </a:p>
                  </p:txBody>
                </p:sp>
                <p:sp>
                  <p:nvSpPr>
                    <p:cNvPr id="197" name="TextBox 196">
                      <a:extLst>
                        <a:ext uri="{FF2B5EF4-FFF2-40B4-BE49-F238E27FC236}">
                          <a16:creationId xmlns:a16="http://schemas.microsoft.com/office/drawing/2014/main" id="{1E488190-4B06-C2B0-D3BF-57EDB958E6D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199935" y="4563414"/>
                      <a:ext cx="415021" cy="26370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83496" tIns="43418" rIns="83496" bIns="43418" rtlCol="0" anchor="ctr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2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210</a:t>
                      </a:r>
                    </a:p>
                  </p:txBody>
                </p:sp>
              </p:grpSp>
              <p:grpSp>
                <p:nvGrpSpPr>
                  <p:cNvPr id="53" name="Группа 52">
                    <a:extLst>
                      <a:ext uri="{FF2B5EF4-FFF2-40B4-BE49-F238E27FC236}">
                        <a16:creationId xmlns:a16="http://schemas.microsoft.com/office/drawing/2014/main" id="{3A677968-AB76-98CF-2027-48EC8DBAEE16}"/>
                      </a:ext>
                    </a:extLst>
                  </p:cNvPr>
                  <p:cNvGrpSpPr/>
                  <p:nvPr/>
                </p:nvGrpSpPr>
                <p:grpSpPr>
                  <a:xfrm>
                    <a:off x="3067232" y="3823090"/>
                    <a:ext cx="440937" cy="1445556"/>
                    <a:chOff x="3162346" y="3822175"/>
                    <a:chExt cx="440937" cy="1445556"/>
                  </a:xfrm>
                </p:grpSpPr>
                <p:sp>
                  <p:nvSpPr>
                    <p:cNvPr id="62" name="TextBox 61">
                      <a:extLst>
                        <a:ext uri="{FF2B5EF4-FFF2-40B4-BE49-F238E27FC236}">
                          <a16:creationId xmlns:a16="http://schemas.microsoft.com/office/drawing/2014/main" id="{20BD478E-B813-73C8-7C3F-CF7DDA1870F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202553" y="3822175"/>
                      <a:ext cx="337266" cy="26370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83496" tIns="43418" rIns="83496" bIns="43418" rtlCol="0" anchor="ctr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2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</a:t>
                      </a:r>
                    </a:p>
                  </p:txBody>
                </p:sp>
                <p:sp>
                  <p:nvSpPr>
                    <p:cNvPr id="63" name="TextBox 62">
                      <a:extLst>
                        <a:ext uri="{FF2B5EF4-FFF2-40B4-BE49-F238E27FC236}">
                          <a16:creationId xmlns:a16="http://schemas.microsoft.com/office/drawing/2014/main" id="{CD324B26-27A9-D89D-A8DA-995F0112431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162346" y="4988611"/>
                      <a:ext cx="440937" cy="27912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83496" tIns="43418" rIns="83496" bIns="43418" rtlCol="0" anchor="ctr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13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515</a:t>
                      </a:r>
                    </a:p>
                  </p:txBody>
                </p:sp>
                <p:sp>
                  <p:nvSpPr>
                    <p:cNvPr id="192" name="TextBox 191">
                      <a:extLst>
                        <a:ext uri="{FF2B5EF4-FFF2-40B4-BE49-F238E27FC236}">
                          <a16:creationId xmlns:a16="http://schemas.microsoft.com/office/drawing/2014/main" id="{F7B41930-8DE1-A96F-5E7E-08713210C54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211760" y="4145344"/>
                      <a:ext cx="337266" cy="26370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83496" tIns="43418" rIns="83496" bIns="43418" rtlCol="0" anchor="ctr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2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19</a:t>
                      </a:r>
                    </a:p>
                  </p:txBody>
                </p:sp>
                <p:sp>
                  <p:nvSpPr>
                    <p:cNvPr id="193" name="TextBox 192">
                      <a:extLst>
                        <a:ext uri="{FF2B5EF4-FFF2-40B4-BE49-F238E27FC236}">
                          <a16:creationId xmlns:a16="http://schemas.microsoft.com/office/drawing/2014/main" id="{549A5F49-F0FE-1EDB-E397-9223E1FA87B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211238" y="4561608"/>
                      <a:ext cx="337266" cy="26370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83496" tIns="43418" rIns="83496" bIns="43418" rtlCol="0" anchor="ctr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2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36</a:t>
                      </a:r>
                    </a:p>
                  </p:txBody>
                </p:sp>
              </p:grpSp>
              <p:grpSp>
                <p:nvGrpSpPr>
                  <p:cNvPr id="54" name="Группа 53">
                    <a:extLst>
                      <a:ext uri="{FF2B5EF4-FFF2-40B4-BE49-F238E27FC236}">
                        <a16:creationId xmlns:a16="http://schemas.microsoft.com/office/drawing/2014/main" id="{6F338219-EB44-9C0B-51EB-172801C070EF}"/>
                      </a:ext>
                    </a:extLst>
                  </p:cNvPr>
                  <p:cNvGrpSpPr/>
                  <p:nvPr/>
                </p:nvGrpSpPr>
                <p:grpSpPr>
                  <a:xfrm>
                    <a:off x="3992283" y="3810378"/>
                    <a:ext cx="527331" cy="1465418"/>
                    <a:chOff x="4022779" y="3800075"/>
                    <a:chExt cx="527331" cy="1465418"/>
                  </a:xfrm>
                </p:grpSpPr>
                <p:sp>
                  <p:nvSpPr>
                    <p:cNvPr id="60" name="TextBox 59">
                      <a:extLst>
                        <a:ext uri="{FF2B5EF4-FFF2-40B4-BE49-F238E27FC236}">
                          <a16:creationId xmlns:a16="http://schemas.microsoft.com/office/drawing/2014/main" id="{68E47549-3BC5-434B-3A02-DDC3CD8239A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088543" y="3800075"/>
                      <a:ext cx="415021" cy="26370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83496" tIns="43418" rIns="83496" bIns="43418" rtlCol="0" anchor="ctr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2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255</a:t>
                      </a:r>
                    </a:p>
                  </p:txBody>
                </p:sp>
                <p:sp>
                  <p:nvSpPr>
                    <p:cNvPr id="61" name="TextBox 60">
                      <a:extLst>
                        <a:ext uri="{FF2B5EF4-FFF2-40B4-BE49-F238E27FC236}">
                          <a16:creationId xmlns:a16="http://schemas.microsoft.com/office/drawing/2014/main" id="{EC2FA4DA-C891-D6F3-6186-171F2297821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022779" y="4986373"/>
                      <a:ext cx="527331" cy="27912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83496" tIns="43418" rIns="83496" bIns="43418" rtlCol="0" anchor="ctr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13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9875</a:t>
                      </a:r>
                    </a:p>
                  </p:txBody>
                </p:sp>
              </p:grpSp>
              <p:grpSp>
                <p:nvGrpSpPr>
                  <p:cNvPr id="55" name="Группа 54">
                    <a:extLst>
                      <a:ext uri="{FF2B5EF4-FFF2-40B4-BE49-F238E27FC236}">
                        <a16:creationId xmlns:a16="http://schemas.microsoft.com/office/drawing/2014/main" id="{83AF5E2F-36C9-8E80-3693-C56468F88212}"/>
                      </a:ext>
                    </a:extLst>
                  </p:cNvPr>
                  <p:cNvGrpSpPr/>
                  <p:nvPr/>
                </p:nvGrpSpPr>
                <p:grpSpPr>
                  <a:xfrm>
                    <a:off x="5103255" y="3812095"/>
                    <a:ext cx="498828" cy="1454123"/>
                    <a:chOff x="5188192" y="3801792"/>
                    <a:chExt cx="498828" cy="1454123"/>
                  </a:xfrm>
                </p:grpSpPr>
                <p:sp>
                  <p:nvSpPr>
                    <p:cNvPr id="56" name="TextBox 55">
                      <a:extLst>
                        <a:ext uri="{FF2B5EF4-FFF2-40B4-BE49-F238E27FC236}">
                          <a16:creationId xmlns:a16="http://schemas.microsoft.com/office/drawing/2014/main" id="{8081C2FB-3405-15E9-D6D2-C9FED3D49FB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249447" y="3801792"/>
                      <a:ext cx="338852" cy="26370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83496" tIns="43418" rIns="83496" bIns="43418" rtlCol="0" anchor="ctr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2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55</a:t>
                      </a:r>
                    </a:p>
                  </p:txBody>
                </p:sp>
                <p:sp>
                  <p:nvSpPr>
                    <p:cNvPr id="57" name="TextBox 56">
                      <a:extLst>
                        <a:ext uri="{FF2B5EF4-FFF2-40B4-BE49-F238E27FC236}">
                          <a16:creationId xmlns:a16="http://schemas.microsoft.com/office/drawing/2014/main" id="{03120DF6-EDE7-AC40-822A-95346DFEC16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88192" y="4976795"/>
                      <a:ext cx="440938" cy="27912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83496" tIns="43418" rIns="83496" bIns="43418" rtlCol="0" anchor="ctr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13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646</a:t>
                      </a:r>
                    </a:p>
                  </p:txBody>
                </p:sp>
                <p:sp>
                  <p:nvSpPr>
                    <p:cNvPr id="58" name="TextBox 57">
                      <a:extLst>
                        <a:ext uri="{FF2B5EF4-FFF2-40B4-BE49-F238E27FC236}">
                          <a16:creationId xmlns:a16="http://schemas.microsoft.com/office/drawing/2014/main" id="{77B1160A-B0D8-ECCC-F964-9103A7E650F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274714" y="4142643"/>
                      <a:ext cx="259512" cy="26370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83496" tIns="43418" rIns="83496" bIns="43418" rtlCol="0" anchor="ctr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2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p:txBody>
                </p:sp>
                <p:sp>
                  <p:nvSpPr>
                    <p:cNvPr id="59" name="TextBox 58">
                      <a:extLst>
                        <a:ext uri="{FF2B5EF4-FFF2-40B4-BE49-F238E27FC236}">
                          <a16:creationId xmlns:a16="http://schemas.microsoft.com/office/drawing/2014/main" id="{45BB62E7-B215-B662-D820-701CC371F67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242870" y="4552220"/>
                      <a:ext cx="444150" cy="26370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83496" tIns="43418" rIns="83496" bIns="43418" rtlCol="0" anchor="ctr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2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26</a:t>
                      </a:r>
                    </a:p>
                  </p:txBody>
                </p:sp>
              </p:grpSp>
            </p:grpSp>
            <p:grpSp>
              <p:nvGrpSpPr>
                <p:cNvPr id="37" name="Группа 36">
                  <a:extLst>
                    <a:ext uri="{FF2B5EF4-FFF2-40B4-BE49-F238E27FC236}">
                      <a16:creationId xmlns:a16="http://schemas.microsoft.com/office/drawing/2014/main" id="{F8EE58D1-FA20-59D4-70B9-258C6CED3EF1}"/>
                    </a:ext>
                  </a:extLst>
                </p:cNvPr>
                <p:cNvGrpSpPr/>
                <p:nvPr/>
              </p:nvGrpSpPr>
              <p:grpSpPr>
                <a:xfrm>
                  <a:off x="385904" y="3414902"/>
                  <a:ext cx="1460380" cy="1451239"/>
                  <a:chOff x="234032" y="3411278"/>
                  <a:chExt cx="1460380" cy="1451239"/>
                </a:xfrm>
              </p:grpSpPr>
              <p:grpSp>
                <p:nvGrpSpPr>
                  <p:cNvPr id="47" name="Группа 46">
                    <a:extLst>
                      <a:ext uri="{FF2B5EF4-FFF2-40B4-BE49-F238E27FC236}">
                        <a16:creationId xmlns:a16="http://schemas.microsoft.com/office/drawing/2014/main" id="{BE3FE9D5-DD8E-F665-24F8-C71EDD65F081}"/>
                      </a:ext>
                    </a:extLst>
                  </p:cNvPr>
                  <p:cNvGrpSpPr/>
                  <p:nvPr/>
                </p:nvGrpSpPr>
                <p:grpSpPr>
                  <a:xfrm>
                    <a:off x="409011" y="3411278"/>
                    <a:ext cx="1145283" cy="1045688"/>
                    <a:chOff x="409011" y="3411278"/>
                    <a:chExt cx="1145283" cy="1045688"/>
                  </a:xfrm>
                </p:grpSpPr>
                <p:sp>
                  <p:nvSpPr>
                    <p:cNvPr id="49" name="TextBox 48">
                      <a:extLst>
                        <a:ext uri="{FF2B5EF4-FFF2-40B4-BE49-F238E27FC236}">
                          <a16:creationId xmlns:a16="http://schemas.microsoft.com/office/drawing/2014/main" id="{B86C9974-6E0F-B104-C251-5F51C8AF4C9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10744" y="3411278"/>
                      <a:ext cx="1099257" cy="27912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83496" tIns="43418" rIns="83496" bIns="43418" rtlCol="0" anchor="ctr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13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Препарат Б</a:t>
                      </a:r>
                    </a:p>
                  </p:txBody>
                </p:sp>
                <p:sp>
                  <p:nvSpPr>
                    <p:cNvPr id="50" name="TextBox 49">
                      <a:extLst>
                        <a:ext uri="{FF2B5EF4-FFF2-40B4-BE49-F238E27FC236}">
                          <a16:creationId xmlns:a16="http://schemas.microsoft.com/office/drawing/2014/main" id="{A420FAF6-9BDE-16C6-3EF7-C199A2EBE23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09011" y="3756639"/>
                      <a:ext cx="1130358" cy="27912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83496" tIns="43418" rIns="83496" bIns="43418" rtlCol="0" anchor="ctr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13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Препарат С</a:t>
                      </a:r>
                    </a:p>
                  </p:txBody>
                </p:sp>
                <p:sp>
                  <p:nvSpPr>
                    <p:cNvPr id="51" name="TextBox 50">
                      <a:extLst>
                        <a:ext uri="{FF2B5EF4-FFF2-40B4-BE49-F238E27FC236}">
                          <a16:creationId xmlns:a16="http://schemas.microsoft.com/office/drawing/2014/main" id="{341A6AB8-05E8-60D4-2BE1-9FC1F635B1F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23936" y="4177846"/>
                      <a:ext cx="1130358" cy="27912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83496" tIns="43418" rIns="83496" bIns="43418" rtlCol="0" anchor="ctr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13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Препарат С</a:t>
                      </a:r>
                    </a:p>
                  </p:txBody>
                </p:sp>
              </p:grpSp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2B290B04-9744-CA1A-67D2-8BD602841B51}"/>
                      </a:ext>
                    </a:extLst>
                  </p:cNvPr>
                  <p:cNvSpPr txBox="1"/>
                  <p:nvPr/>
                </p:nvSpPr>
                <p:spPr>
                  <a:xfrm>
                    <a:off x="234032" y="4583397"/>
                    <a:ext cx="1460380" cy="279120"/>
                  </a:xfrm>
                  <a:prstGeom prst="rect">
                    <a:avLst/>
                  </a:prstGeom>
                  <a:noFill/>
                </p:spPr>
                <p:txBody>
                  <a:bodyPr wrap="none" lIns="83496" tIns="43418" rIns="83496" bIns="43418" rtlCol="0" anchor="ctr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113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47FD8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rPr>
                      <a:t>Общий эффект</a:t>
                    </a:r>
                  </a:p>
                </p:txBody>
              </p:sp>
            </p:grpSp>
            <p:grpSp>
              <p:nvGrpSpPr>
                <p:cNvPr id="39" name="Группа 38">
                  <a:extLst>
                    <a:ext uri="{FF2B5EF4-FFF2-40B4-BE49-F238E27FC236}">
                      <a16:creationId xmlns:a16="http://schemas.microsoft.com/office/drawing/2014/main" id="{CC252DDD-9FF4-824F-2CAF-7BD7C61E721B}"/>
                    </a:ext>
                  </a:extLst>
                </p:cNvPr>
                <p:cNvGrpSpPr/>
                <p:nvPr/>
              </p:nvGrpSpPr>
              <p:grpSpPr>
                <a:xfrm>
                  <a:off x="6824052" y="3406625"/>
                  <a:ext cx="3245918" cy="1038974"/>
                  <a:chOff x="6824636" y="3401616"/>
                  <a:chExt cx="3245918" cy="1038974"/>
                </a:xfrm>
              </p:grpSpPr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494944C2-8F59-74BA-D70A-4E6268DD3C97}"/>
                      </a:ext>
                    </a:extLst>
                  </p:cNvPr>
                  <p:cNvSpPr txBox="1"/>
                  <p:nvPr/>
                </p:nvSpPr>
                <p:spPr>
                  <a:xfrm>
                    <a:off x="6824636" y="3401616"/>
                    <a:ext cx="1914810" cy="279120"/>
                  </a:xfrm>
                  <a:prstGeom prst="rect">
                    <a:avLst/>
                  </a:prstGeom>
                  <a:noFill/>
                </p:spPr>
                <p:txBody>
                  <a:bodyPr wrap="none" lIns="83496" tIns="43418" rIns="83496" bIns="43418" rtlCol="0" anchor="ctr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11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rPr>
                      <a:t>95% ДИ 0,55 (0,1 – 1,02)</a:t>
                    </a:r>
                  </a:p>
                </p:txBody>
              </p:sp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5A0F7A1A-E27B-E4BC-EB73-A8B596BCAF66}"/>
                      </a:ext>
                    </a:extLst>
                  </p:cNvPr>
                  <p:cNvSpPr txBox="1"/>
                  <p:nvPr/>
                </p:nvSpPr>
                <p:spPr>
                  <a:xfrm>
                    <a:off x="8155744" y="3738834"/>
                    <a:ext cx="1914810" cy="279120"/>
                  </a:xfrm>
                  <a:prstGeom prst="rect">
                    <a:avLst/>
                  </a:prstGeom>
                  <a:noFill/>
                </p:spPr>
                <p:txBody>
                  <a:bodyPr wrap="none" lIns="83496" tIns="43418" rIns="83496" bIns="43418" rtlCol="0" anchor="ctr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11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rPr>
                      <a:t>95% ДИ </a:t>
                    </a:r>
                    <a:r>
                      <a:rPr kumimoji="0" lang="en-US" sz="111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rPr>
                      <a:t>1,3</a:t>
                    </a:r>
                    <a:r>
                      <a:rPr kumimoji="0" lang="ru-RU" sz="111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rPr>
                      <a:t> (0,87 – 1,62)</a:t>
                    </a:r>
                  </a:p>
                </p:txBody>
              </p:sp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CCE8A72D-1E54-6789-6806-9C1AB4D8BF91}"/>
                      </a:ext>
                    </a:extLst>
                  </p:cNvPr>
                  <p:cNvSpPr txBox="1"/>
                  <p:nvPr/>
                </p:nvSpPr>
                <p:spPr>
                  <a:xfrm>
                    <a:off x="7354115" y="4161470"/>
                    <a:ext cx="1914810" cy="279120"/>
                  </a:xfrm>
                  <a:prstGeom prst="rect">
                    <a:avLst/>
                  </a:prstGeom>
                  <a:noFill/>
                </p:spPr>
                <p:txBody>
                  <a:bodyPr wrap="none" lIns="83496" tIns="43418" rIns="83496" bIns="43418" rtlCol="0" anchor="ctr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11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rPr>
                      <a:t>95% ДИ 0,55 (0,1 – 1,02)</a:t>
                    </a:r>
                  </a:p>
                </p:txBody>
              </p:sp>
            </p:grpSp>
            <p:sp>
              <p:nvSpPr>
                <p:cNvPr id="40" name="Двойные круглые скобки 39">
                  <a:extLst>
                    <a:ext uri="{FF2B5EF4-FFF2-40B4-BE49-F238E27FC236}">
                      <a16:creationId xmlns:a16="http://schemas.microsoft.com/office/drawing/2014/main" id="{C12F647F-3B52-3187-3750-21185D0873D3}"/>
                    </a:ext>
                  </a:extLst>
                </p:cNvPr>
                <p:cNvSpPr/>
                <p:nvPr/>
              </p:nvSpPr>
              <p:spPr>
                <a:xfrm>
                  <a:off x="73630" y="3355540"/>
                  <a:ext cx="9991515" cy="1628853"/>
                </a:xfrm>
                <a:prstGeom prst="bracketPair">
                  <a:avLst>
                    <a:gd name="adj" fmla="val 12713"/>
                  </a:avLst>
                </a:prstGeom>
                <a:ln w="19050">
                  <a:solidFill>
                    <a:srgbClr val="347FD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67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43" name="Рисунок 42">
                  <a:extLst>
                    <a:ext uri="{FF2B5EF4-FFF2-40B4-BE49-F238E27FC236}">
                      <a16:creationId xmlns:a16="http://schemas.microsoft.com/office/drawing/2014/main" id="{57FE78CB-30B9-2F12-AE44-1F287B4455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 l="38357" t="43388" r="55981" b="45452"/>
                <a:stretch/>
              </p:blipFill>
              <p:spPr>
                <a:xfrm>
                  <a:off x="73630" y="2904634"/>
                  <a:ext cx="608558" cy="765333"/>
                </a:xfrm>
                <a:prstGeom prst="rect">
                  <a:avLst/>
                </a:prstGeom>
              </p:spPr>
            </p:pic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DDB39D42-27C4-FF08-7A2E-A1812F0241A8}"/>
                    </a:ext>
                  </a:extLst>
                </p:cNvPr>
                <p:cNvSpPr txBox="1"/>
                <p:nvPr/>
              </p:nvSpPr>
              <p:spPr>
                <a:xfrm>
                  <a:off x="6978767" y="4615559"/>
                  <a:ext cx="2030577" cy="279120"/>
                </a:xfrm>
                <a:prstGeom prst="rect">
                  <a:avLst/>
                </a:prstGeom>
                <a:noFill/>
              </p:spPr>
              <p:txBody>
                <a:bodyPr wrap="none" lIns="83496" tIns="43418" rIns="83496" bIns="43418" rtlCol="0" anchor="ctr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113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rPr>
                    <a:t>95% ДИ 0,60 (0,40 – 1.02)</a:t>
                  </a: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DFFBDC0-67C0-3531-92C3-2339B098DBC5}"/>
                  </a:ext>
                </a:extLst>
              </p:cNvPr>
              <p:cNvSpPr txBox="1"/>
              <p:nvPr/>
            </p:nvSpPr>
            <p:spPr>
              <a:xfrm>
                <a:off x="3775374" y="3864274"/>
                <a:ext cx="435755" cy="279120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1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100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C8A52C8-FCF3-14D0-DF92-C303537FFAD8}"/>
                  </a:ext>
                </a:extLst>
              </p:cNvPr>
              <p:cNvSpPr txBox="1"/>
              <p:nvPr/>
            </p:nvSpPr>
            <p:spPr>
              <a:xfrm>
                <a:off x="3767798" y="4282716"/>
                <a:ext cx="415021" cy="263707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2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959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210</a:t>
                </a:r>
                <a:endParaRPr kumimoji="0" lang="ru-RU" sz="974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FD22C518-70D7-A15E-7AA8-CE02D576AD0A}"/>
                  </a:ext>
                </a:extLst>
              </p:cNvPr>
              <p:cNvSpPr/>
              <p:nvPr/>
            </p:nvSpPr>
            <p:spPr bwMode="auto">
              <a:xfrm>
                <a:off x="6034726" y="3544628"/>
                <a:ext cx="218127" cy="246579"/>
              </a:xfrm>
              <a:prstGeom prst="rect">
                <a:avLst/>
              </a:prstGeom>
              <a:solidFill>
                <a:srgbClr val="CCF4B5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48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1466D04C-AC63-EE93-CEA9-BBCD3BE3C555}"/>
                  </a:ext>
                </a:extLst>
              </p:cNvPr>
              <p:cNvSpPr/>
              <p:nvPr/>
            </p:nvSpPr>
            <p:spPr bwMode="auto">
              <a:xfrm>
                <a:off x="7241561" y="3871572"/>
                <a:ext cx="218127" cy="246579"/>
              </a:xfrm>
              <a:prstGeom prst="rect">
                <a:avLst/>
              </a:prstGeom>
              <a:solidFill>
                <a:srgbClr val="E34A73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1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69046434-B6A5-FE49-FAD0-A42D26F4E2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l="45260" t="11666" r="41533" b="67283"/>
              <a:stretch/>
            </p:blipFill>
            <p:spPr>
              <a:xfrm>
                <a:off x="128949" y="3826335"/>
                <a:ext cx="471538" cy="479547"/>
              </a:xfrm>
              <a:prstGeom prst="rect">
                <a:avLst/>
              </a:prstGeom>
            </p:spPr>
          </p:pic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id="{01E80CC4-DFDE-B027-FB4B-56A9AD2FD749}"/>
                  </a:ext>
                </a:extLst>
              </p:cNvPr>
              <p:cNvSpPr/>
              <p:nvPr/>
            </p:nvSpPr>
            <p:spPr bwMode="auto">
              <a:xfrm>
                <a:off x="6547554" y="4302385"/>
                <a:ext cx="218127" cy="246579"/>
              </a:xfrm>
              <a:prstGeom prst="rect">
                <a:avLst/>
              </a:prstGeom>
              <a:solidFill>
                <a:srgbClr val="CCF4B5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48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5BC5966F-47C0-4DCC-19EF-81F039E0C831}"/>
                </a:ext>
              </a:extLst>
            </p:cNvPr>
            <p:cNvCxnSpPr/>
            <p:nvPr/>
          </p:nvCxnSpPr>
          <p:spPr bwMode="auto">
            <a:xfrm flipH="1" flipV="1">
              <a:off x="6387902" y="1285847"/>
              <a:ext cx="10138" cy="3589653"/>
            </a:xfrm>
            <a:prstGeom prst="line">
              <a:avLst/>
            </a:prstGeom>
            <a:noFill/>
            <a:ln w="19050" cap="flat" cmpd="sng" algn="ctr">
              <a:solidFill>
                <a:srgbClr val="347FD8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cxnSp>
        <p:nvCxnSpPr>
          <p:cNvPr id="362" name="Прямая соединительная линия 361">
            <a:extLst>
              <a:ext uri="{FF2B5EF4-FFF2-40B4-BE49-F238E27FC236}">
                <a16:creationId xmlns:a16="http://schemas.microsoft.com/office/drawing/2014/main" id="{8FD902CA-3FDA-0F47-B067-3F72CBAF6C21}"/>
              </a:ext>
            </a:extLst>
          </p:cNvPr>
          <p:cNvCxnSpPr/>
          <p:nvPr/>
        </p:nvCxnSpPr>
        <p:spPr bwMode="auto">
          <a:xfrm flipH="1" flipV="1">
            <a:off x="5937428" y="1019164"/>
            <a:ext cx="13409" cy="3209402"/>
          </a:xfrm>
          <a:prstGeom prst="line">
            <a:avLst/>
          </a:prstGeom>
          <a:noFill/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A510752-83A6-4154-2129-20E1270BD6C7}"/>
              </a:ext>
            </a:extLst>
          </p:cNvPr>
          <p:cNvSpPr/>
          <p:nvPr/>
        </p:nvSpPr>
        <p:spPr>
          <a:xfrm>
            <a:off x="9195261" y="1445912"/>
            <a:ext cx="2133142" cy="1112706"/>
          </a:xfrm>
          <a:prstGeom prst="roundRect">
            <a:avLst>
              <a:gd name="adj" fmla="val 30582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48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Результаты всех регистрационных РКИ новой группы препаратов у пациентов с заболеванием Х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E4E756-B2ED-9902-7565-8AED7A9BC25C}"/>
              </a:ext>
            </a:extLst>
          </p:cNvPr>
          <p:cNvSpPr txBox="1"/>
          <p:nvPr/>
        </p:nvSpPr>
        <p:spPr>
          <a:xfrm>
            <a:off x="9262921" y="2540703"/>
            <a:ext cx="2210170" cy="401616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83496" tIns="43418" rIns="83496" bIns="43418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Индекс гетерогенности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kumimoji="0" lang="en-US" sz="102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10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kumimoji="0" lang="ru-RU" sz="10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kumimoji="0" lang="en-US" sz="10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endParaRPr kumimoji="0" lang="ru-RU" sz="102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A79339C-ADED-68E3-040A-F482DCE37BC6}"/>
              </a:ext>
            </a:extLst>
          </p:cNvPr>
          <p:cNvSpPr/>
          <p:nvPr/>
        </p:nvSpPr>
        <p:spPr>
          <a:xfrm>
            <a:off x="9393034" y="2952016"/>
            <a:ext cx="1913019" cy="1319518"/>
          </a:xfrm>
          <a:prstGeom prst="roundRect">
            <a:avLst>
              <a:gd name="adj" fmla="val 30582"/>
            </a:avLst>
          </a:prstGeom>
          <a:solidFill>
            <a:srgbClr val="347FD8"/>
          </a:solidFill>
          <a:ln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48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Результаты РКИ новой группы препаратов с 2012 года по настоящее время у пациентов с заболеванием 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331E9A-597D-4602-5150-60CFF45694BE}"/>
              </a:ext>
            </a:extLst>
          </p:cNvPr>
          <p:cNvSpPr txBox="1"/>
          <p:nvPr/>
        </p:nvSpPr>
        <p:spPr>
          <a:xfrm>
            <a:off x="9329878" y="4288162"/>
            <a:ext cx="2210170" cy="401616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83496" tIns="43418" rIns="83496" bIns="43418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2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Индекс гетерогенности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kumimoji="0" lang="en-US" sz="102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10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kumimoji="0" lang="ru-RU" sz="10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</a:t>
            </a:r>
            <a:r>
              <a:rPr kumimoji="0" lang="en-US" sz="10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endParaRPr kumimoji="0" lang="ru-RU" sz="102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69" name="Прямая соединительная линия 268">
            <a:extLst>
              <a:ext uri="{FF2B5EF4-FFF2-40B4-BE49-F238E27FC236}">
                <a16:creationId xmlns:a16="http://schemas.microsoft.com/office/drawing/2014/main" id="{4C24C240-DFF4-D206-A70F-F3B71626364D}"/>
              </a:ext>
            </a:extLst>
          </p:cNvPr>
          <p:cNvCxnSpPr/>
          <p:nvPr/>
        </p:nvCxnSpPr>
        <p:spPr bwMode="auto">
          <a:xfrm>
            <a:off x="6343475" y="1413463"/>
            <a:ext cx="0" cy="490957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0" name="Ромб 9">
            <a:extLst>
              <a:ext uri="{FF2B5EF4-FFF2-40B4-BE49-F238E27FC236}">
                <a16:creationId xmlns:a16="http://schemas.microsoft.com/office/drawing/2014/main" id="{550985F0-54B6-5AFD-05C6-A1E658C8A333}"/>
              </a:ext>
            </a:extLst>
          </p:cNvPr>
          <p:cNvSpPr/>
          <p:nvPr/>
        </p:nvSpPr>
        <p:spPr bwMode="auto">
          <a:xfrm>
            <a:off x="5493127" y="4220699"/>
            <a:ext cx="933389" cy="263998"/>
          </a:xfrm>
          <a:prstGeom prst="diamond">
            <a:avLst/>
          </a:prstGeom>
          <a:solidFill>
            <a:srgbClr val="347FD8"/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8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Ромб 360">
            <a:extLst>
              <a:ext uri="{FF2B5EF4-FFF2-40B4-BE49-F238E27FC236}">
                <a16:creationId xmlns:a16="http://schemas.microsoft.com/office/drawing/2014/main" id="{5634909E-0745-B227-432E-786D7E1E28F7}"/>
              </a:ext>
            </a:extLst>
          </p:cNvPr>
          <p:cNvSpPr/>
          <p:nvPr/>
        </p:nvSpPr>
        <p:spPr bwMode="auto">
          <a:xfrm>
            <a:off x="5491478" y="4223547"/>
            <a:ext cx="477748" cy="259005"/>
          </a:xfrm>
          <a:custGeom>
            <a:avLst/>
            <a:gdLst>
              <a:gd name="connsiteX0" fmla="*/ 0 w 1179257"/>
              <a:gd name="connsiteY0" fmla="*/ 185758 h 371515"/>
              <a:gd name="connsiteX1" fmla="*/ 589629 w 1179257"/>
              <a:gd name="connsiteY1" fmla="*/ 0 h 371515"/>
              <a:gd name="connsiteX2" fmla="*/ 1179257 w 1179257"/>
              <a:gd name="connsiteY2" fmla="*/ 185758 h 371515"/>
              <a:gd name="connsiteX3" fmla="*/ 589629 w 1179257"/>
              <a:gd name="connsiteY3" fmla="*/ 371515 h 371515"/>
              <a:gd name="connsiteX4" fmla="*/ 0 w 1179257"/>
              <a:gd name="connsiteY4" fmla="*/ 185758 h 371515"/>
              <a:gd name="connsiteX0" fmla="*/ 0 w 606603"/>
              <a:gd name="connsiteY0" fmla="*/ 185758 h 371515"/>
              <a:gd name="connsiteX1" fmla="*/ 589629 w 606603"/>
              <a:gd name="connsiteY1" fmla="*/ 0 h 371515"/>
              <a:gd name="connsiteX2" fmla="*/ 606603 w 606603"/>
              <a:gd name="connsiteY2" fmla="*/ 176522 h 371515"/>
              <a:gd name="connsiteX3" fmla="*/ 589629 w 606603"/>
              <a:gd name="connsiteY3" fmla="*/ 371515 h 371515"/>
              <a:gd name="connsiteX4" fmla="*/ 0 w 606603"/>
              <a:gd name="connsiteY4" fmla="*/ 185758 h 3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603" h="371515">
                <a:moveTo>
                  <a:pt x="0" y="185758"/>
                </a:moveTo>
                <a:lnTo>
                  <a:pt x="589629" y="0"/>
                </a:lnTo>
                <a:lnTo>
                  <a:pt x="606603" y="176522"/>
                </a:lnTo>
                <a:lnTo>
                  <a:pt x="589629" y="371515"/>
                </a:lnTo>
                <a:lnTo>
                  <a:pt x="0" y="185758"/>
                </a:lnTo>
                <a:close/>
              </a:path>
            </a:pathLst>
          </a:custGeom>
          <a:solidFill>
            <a:srgbClr val="7030A0"/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8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E844ECD-3738-9F3F-4504-FFC4936279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949" y="74325"/>
            <a:ext cx="1169620" cy="6976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F21D9A-3BB2-31D1-B35D-4F3198EADBB3}"/>
              </a:ext>
            </a:extLst>
          </p:cNvPr>
          <p:cNvSpPr txBox="1"/>
          <p:nvPr/>
        </p:nvSpPr>
        <p:spPr>
          <a:xfrm>
            <a:off x="3140551" y="6513969"/>
            <a:ext cx="53995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700" b="0" i="0" u="none" strike="noStrike" baseline="0" dirty="0">
                <a:latin typeface="FreeSetLightC"/>
              </a:rPr>
              <a:t>Марцевич С. Ю., </a:t>
            </a:r>
            <a:r>
              <a:rPr lang="ru-RU" sz="700" b="0" i="0" u="none" strike="noStrike" baseline="0" dirty="0" err="1">
                <a:latin typeface="FreeSetLightC"/>
              </a:rPr>
              <a:t>Навасардян</a:t>
            </a:r>
            <a:r>
              <a:rPr lang="ru-RU" sz="700" b="0" i="0" u="none" strike="noStrike" baseline="0" dirty="0">
                <a:latin typeface="FreeSetLightC"/>
              </a:rPr>
              <a:t> А. Р., Лобастов К. В.</a:t>
            </a:r>
            <a:r>
              <a:rPr lang="en-US" sz="700" b="0" i="0" u="none" strike="noStrike" baseline="0" dirty="0">
                <a:latin typeface="FreeSetLightC"/>
              </a:rPr>
              <a:t> </a:t>
            </a:r>
            <a:r>
              <a:rPr lang="ru-RU" sz="700" b="0" i="0" u="none" strike="noStrike" baseline="0" dirty="0">
                <a:latin typeface="FreeSetLightC"/>
              </a:rPr>
              <a:t>и др. Систематический обзор и метаанализ: критический взгляд на методологию проведения. </a:t>
            </a:r>
            <a:r>
              <a:rPr lang="ru-RU" sz="700" b="0" i="1" u="none" strike="noStrike" baseline="0" dirty="0">
                <a:latin typeface="FreeSetLightC-Italic"/>
              </a:rPr>
              <a:t>Рациональная Фармакотерапия в Кардиологии. </a:t>
            </a:r>
            <a:r>
              <a:rPr lang="ru-RU" sz="700" b="0" i="0" u="none" strike="noStrike" baseline="0" dirty="0">
                <a:latin typeface="FreeSetLightC"/>
              </a:rPr>
              <a:t>2023;19(4):382-397. DOI:10.20996/1819-6446-2023-2923. EDN WHYFSZ</a:t>
            </a:r>
            <a:endParaRPr lang="ru-RU" sz="700" dirty="0"/>
          </a:p>
        </p:txBody>
      </p:sp>
    </p:spTree>
    <p:extLst>
      <p:ext uri="{BB962C8B-B14F-4D97-AF65-F5344CB8AC3E}">
        <p14:creationId xmlns:p14="http://schemas.microsoft.com/office/powerpoint/2010/main" val="4266277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106362C6-A9E8-658C-D34E-7C7BC4E1337D}"/>
              </a:ext>
            </a:extLst>
          </p:cNvPr>
          <p:cNvSpPr/>
          <p:nvPr/>
        </p:nvSpPr>
        <p:spPr>
          <a:xfrm>
            <a:off x="281088" y="4516619"/>
            <a:ext cx="9042761" cy="449069"/>
          </a:xfrm>
          <a:prstGeom prst="round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0"/>
          </a:p>
        </p:txBody>
      </p:sp>
      <p:sp>
        <p:nvSpPr>
          <p:cNvPr id="360" name="TextBox 359">
            <a:extLst>
              <a:ext uri="{FF2B5EF4-FFF2-40B4-BE49-F238E27FC236}">
                <a16:creationId xmlns:a16="http://schemas.microsoft.com/office/drawing/2014/main" id="{16045E33-BD21-90E4-436A-BFFF6CADC472}"/>
              </a:ext>
            </a:extLst>
          </p:cNvPr>
          <p:cNvSpPr txBox="1"/>
          <p:nvPr/>
        </p:nvSpPr>
        <p:spPr>
          <a:xfrm>
            <a:off x="9262921" y="2540703"/>
            <a:ext cx="2210170" cy="401616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83496" tIns="43418" rIns="83496" bIns="43418" rtlCol="0" anchor="ctr">
            <a:spAutoFit/>
          </a:bodyPr>
          <a:lstStyle/>
          <a:p>
            <a:pPr algn="ctr"/>
            <a:r>
              <a:rPr lang="ru-RU" sz="102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Индекс гетерогенности</a:t>
            </a:r>
          </a:p>
          <a:p>
            <a:pPr algn="ctr"/>
            <a:r>
              <a:rPr lang="en-US" sz="102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020" b="1" baseline="30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02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ru-RU" sz="102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en-US" sz="102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endParaRPr lang="ru-RU" sz="1020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5" name="TextBox 354">
            <a:extLst>
              <a:ext uri="{FF2B5EF4-FFF2-40B4-BE49-F238E27FC236}">
                <a16:creationId xmlns:a16="http://schemas.microsoft.com/office/drawing/2014/main" id="{11BE40B7-1A6C-951D-5477-7577DDD99DA9}"/>
              </a:ext>
            </a:extLst>
          </p:cNvPr>
          <p:cNvSpPr txBox="1"/>
          <p:nvPr/>
        </p:nvSpPr>
        <p:spPr>
          <a:xfrm>
            <a:off x="9329878" y="4288162"/>
            <a:ext cx="2210170" cy="401616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83496" tIns="43418" rIns="83496" bIns="43418" rtlCol="0" anchor="ctr">
            <a:spAutoFit/>
          </a:bodyPr>
          <a:lstStyle/>
          <a:p>
            <a:pPr algn="ctr"/>
            <a:r>
              <a:rPr lang="ru-RU" sz="102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Индекс гетерогенности</a:t>
            </a:r>
          </a:p>
          <a:p>
            <a:pPr algn="ctr"/>
            <a:r>
              <a:rPr lang="en-US" sz="102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020" b="1" baseline="30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02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ru-RU" sz="102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</a:t>
            </a:r>
            <a:r>
              <a:rPr lang="en-US" sz="102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endParaRPr lang="ru-RU" sz="1020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65925E-65C7-0FC0-5758-50005EAA7A3C}"/>
              </a:ext>
            </a:extLst>
          </p:cNvPr>
          <p:cNvSpPr txBox="1">
            <a:spLocks/>
          </p:cNvSpPr>
          <p:nvPr/>
        </p:nvSpPr>
        <p:spPr>
          <a:xfrm>
            <a:off x="923398" y="292297"/>
            <a:ext cx="9820388" cy="492577"/>
          </a:xfrm>
          <a:prstGeom prst="rect">
            <a:avLst/>
          </a:prstGeom>
        </p:spPr>
        <p:txBody>
          <a:bodyPr vert="horz" lIns="84832" tIns="42416" rIns="84832" bIns="4241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rPr>
              <a:t>Критерии поиска/включения в систематический обзор (рисунок 3)</a:t>
            </a:r>
          </a:p>
        </p:txBody>
      </p:sp>
      <p:cxnSp>
        <p:nvCxnSpPr>
          <p:cNvPr id="212" name="Прямая соединительная линия 211">
            <a:extLst>
              <a:ext uri="{FF2B5EF4-FFF2-40B4-BE49-F238E27FC236}">
                <a16:creationId xmlns:a16="http://schemas.microsoft.com/office/drawing/2014/main" id="{1CC0BC19-E831-3483-8449-95D6B4BBEFBA}"/>
              </a:ext>
            </a:extLst>
          </p:cNvPr>
          <p:cNvCxnSpPr/>
          <p:nvPr/>
        </p:nvCxnSpPr>
        <p:spPr bwMode="auto">
          <a:xfrm>
            <a:off x="5167409" y="2634843"/>
            <a:ext cx="1315373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3" name="Прямая соединительная линия 212">
            <a:extLst>
              <a:ext uri="{FF2B5EF4-FFF2-40B4-BE49-F238E27FC236}">
                <a16:creationId xmlns:a16="http://schemas.microsoft.com/office/drawing/2014/main" id="{64ED4DA7-E580-97B4-4FF1-73BC89FB920D}"/>
              </a:ext>
            </a:extLst>
          </p:cNvPr>
          <p:cNvCxnSpPr/>
          <p:nvPr/>
        </p:nvCxnSpPr>
        <p:spPr bwMode="auto">
          <a:xfrm>
            <a:off x="5605865" y="2099076"/>
            <a:ext cx="1315373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4" name="Прямая соединительная линия 213">
            <a:extLst>
              <a:ext uri="{FF2B5EF4-FFF2-40B4-BE49-F238E27FC236}">
                <a16:creationId xmlns:a16="http://schemas.microsoft.com/office/drawing/2014/main" id="{D5DFD2F8-9629-8BB0-4FBF-0E149050A944}"/>
              </a:ext>
            </a:extLst>
          </p:cNvPr>
          <p:cNvCxnSpPr/>
          <p:nvPr/>
        </p:nvCxnSpPr>
        <p:spPr bwMode="auto">
          <a:xfrm>
            <a:off x="5470222" y="1600681"/>
            <a:ext cx="1315373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15" name="Прямоугольник: скругленные углы 214">
            <a:extLst>
              <a:ext uri="{FF2B5EF4-FFF2-40B4-BE49-F238E27FC236}">
                <a16:creationId xmlns:a16="http://schemas.microsoft.com/office/drawing/2014/main" id="{9EB55585-20DB-9086-5A67-C08C45A2C7EC}"/>
              </a:ext>
            </a:extLst>
          </p:cNvPr>
          <p:cNvSpPr/>
          <p:nvPr/>
        </p:nvSpPr>
        <p:spPr>
          <a:xfrm>
            <a:off x="413239" y="907176"/>
            <a:ext cx="8080787" cy="530312"/>
          </a:xfrm>
          <a:prstGeom prst="roundRect">
            <a:avLst>
              <a:gd name="adj" fmla="val 31900"/>
            </a:avLst>
          </a:prstGeom>
          <a:solidFill>
            <a:schemeClr val="accent5">
              <a:lumMod val="20000"/>
              <a:lumOff val="8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0"/>
          </a:p>
        </p:txBody>
      </p:sp>
      <p:sp>
        <p:nvSpPr>
          <p:cNvPr id="216" name="Прямоугольник: скругленные углы 215">
            <a:extLst>
              <a:ext uri="{FF2B5EF4-FFF2-40B4-BE49-F238E27FC236}">
                <a16:creationId xmlns:a16="http://schemas.microsoft.com/office/drawing/2014/main" id="{6ED9EE58-F96C-36F1-DD19-FAD31402BE5C}"/>
              </a:ext>
            </a:extLst>
          </p:cNvPr>
          <p:cNvSpPr/>
          <p:nvPr/>
        </p:nvSpPr>
        <p:spPr>
          <a:xfrm>
            <a:off x="226301" y="1410165"/>
            <a:ext cx="8886461" cy="1431210"/>
          </a:xfrm>
          <a:prstGeom prst="round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70" dirty="0"/>
          </a:p>
        </p:txBody>
      </p:sp>
      <p:sp>
        <p:nvSpPr>
          <p:cNvPr id="219" name="Прямоугольник: скругленные углы 218">
            <a:extLst>
              <a:ext uri="{FF2B5EF4-FFF2-40B4-BE49-F238E27FC236}">
                <a16:creationId xmlns:a16="http://schemas.microsoft.com/office/drawing/2014/main" id="{CBB08DFE-0E8B-822E-9E74-F061FC124CCF}"/>
              </a:ext>
            </a:extLst>
          </p:cNvPr>
          <p:cNvSpPr/>
          <p:nvPr/>
        </p:nvSpPr>
        <p:spPr>
          <a:xfrm>
            <a:off x="9195261" y="1445912"/>
            <a:ext cx="2133142" cy="1112706"/>
          </a:xfrm>
          <a:prstGeom prst="roundRect">
            <a:avLst>
              <a:gd name="adj" fmla="val 30582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48289">
              <a:defRPr/>
            </a:pPr>
            <a:r>
              <a:rPr lang="ru-RU" sz="1299" dirty="0">
                <a:solidFill>
                  <a:schemeClr val="bg1"/>
                </a:solidFill>
                <a:latin typeface="Corbel" panose="020B0503020204020204" pitchFamily="34" charset="0"/>
              </a:rPr>
              <a:t>Результаты всех регистрационных РКИ новой группы препаратов у пациентов с заболеванием Х</a:t>
            </a:r>
          </a:p>
        </p:txBody>
      </p:sp>
      <p:grpSp>
        <p:nvGrpSpPr>
          <p:cNvPr id="220" name="Группа 219">
            <a:extLst>
              <a:ext uri="{FF2B5EF4-FFF2-40B4-BE49-F238E27FC236}">
                <a16:creationId xmlns:a16="http://schemas.microsoft.com/office/drawing/2014/main" id="{071D5695-4BD3-899A-D0B9-C0E51E45618D}"/>
              </a:ext>
            </a:extLst>
          </p:cNvPr>
          <p:cNvGrpSpPr/>
          <p:nvPr/>
        </p:nvGrpSpPr>
        <p:grpSpPr>
          <a:xfrm>
            <a:off x="1377674" y="868563"/>
            <a:ext cx="3708892" cy="1887355"/>
            <a:chOff x="1775436" y="1093150"/>
            <a:chExt cx="3997796" cy="2034370"/>
          </a:xfrm>
        </p:grpSpPr>
        <p:grpSp>
          <p:nvGrpSpPr>
            <p:cNvPr id="221" name="Группа 220">
              <a:extLst>
                <a:ext uri="{FF2B5EF4-FFF2-40B4-BE49-F238E27FC236}">
                  <a16:creationId xmlns:a16="http://schemas.microsoft.com/office/drawing/2014/main" id="{E519F7FD-763A-47C5-80D6-FA537ADD3FDA}"/>
                </a:ext>
              </a:extLst>
            </p:cNvPr>
            <p:cNvGrpSpPr/>
            <p:nvPr/>
          </p:nvGrpSpPr>
          <p:grpSpPr>
            <a:xfrm>
              <a:off x="1775436" y="1094433"/>
              <a:ext cx="1169139" cy="2030313"/>
              <a:chOff x="1820758" y="1093518"/>
              <a:chExt cx="1169139" cy="2030313"/>
            </a:xfrm>
          </p:grpSpPr>
          <p:sp>
            <p:nvSpPr>
              <p:cNvPr id="240" name="TextBox 239">
                <a:extLst>
                  <a:ext uri="{FF2B5EF4-FFF2-40B4-BE49-F238E27FC236}">
                    <a16:creationId xmlns:a16="http://schemas.microsoft.com/office/drawing/2014/main" id="{3424A3CA-6BDC-A720-D2C2-A90CB498D8EA}"/>
                  </a:ext>
                </a:extLst>
              </p:cNvPr>
              <p:cNvSpPr txBox="1"/>
              <p:nvPr/>
            </p:nvSpPr>
            <p:spPr>
              <a:xfrm>
                <a:off x="1820758" y="1093518"/>
                <a:ext cx="1169139" cy="602093"/>
              </a:xfrm>
              <a:prstGeom prst="rect">
                <a:avLst/>
              </a:prstGeom>
              <a:noFill/>
            </p:spPr>
            <p:txBody>
              <a:bodyPr wrap="square" lIns="83496" tIns="43418" rIns="83496" bIns="43418" rtlCol="0" anchor="ctr">
                <a:spAutoFit/>
              </a:bodyPr>
              <a:lstStyle/>
              <a:p>
                <a:pPr algn="ctr"/>
                <a:r>
                  <a:rPr lang="ru-RU" sz="102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Пациенты  в исследуемых</a:t>
                </a:r>
              </a:p>
              <a:p>
                <a:pPr algn="ctr"/>
                <a:r>
                  <a:rPr lang="ru-RU" sz="102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 группах</a:t>
                </a:r>
                <a:endParaRPr lang="ru-RU" sz="974" b="1" dirty="0">
                  <a:solidFill>
                    <a:srgbClr val="00206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41" name="TextBox 240">
                <a:extLst>
                  <a:ext uri="{FF2B5EF4-FFF2-40B4-BE49-F238E27FC236}">
                    <a16:creationId xmlns:a16="http://schemas.microsoft.com/office/drawing/2014/main" id="{4E7FA57A-DBE4-066B-5B89-DB1196D2AB4D}"/>
                  </a:ext>
                </a:extLst>
              </p:cNvPr>
              <p:cNvSpPr txBox="1"/>
              <p:nvPr/>
            </p:nvSpPr>
            <p:spPr>
              <a:xfrm>
                <a:off x="2164410" y="1751290"/>
                <a:ext cx="492774" cy="263707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r>
                  <a:rPr lang="ru-RU" sz="102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3500</a:t>
                </a:r>
              </a:p>
            </p:txBody>
          </p:sp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D40820AB-0684-4A76-043A-B6D7C05356FF}"/>
                  </a:ext>
                </a:extLst>
              </p:cNvPr>
              <p:cNvSpPr txBox="1"/>
              <p:nvPr/>
            </p:nvSpPr>
            <p:spPr>
              <a:xfrm>
                <a:off x="2167183" y="2254986"/>
                <a:ext cx="492774" cy="263707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r>
                  <a:rPr lang="ru-RU" sz="102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3100</a:t>
                </a:r>
              </a:p>
            </p:txBody>
          </p:sp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B0A07796-BE97-5AB6-B027-216A02377B6F}"/>
                  </a:ext>
                </a:extLst>
              </p:cNvPr>
              <p:cNvSpPr txBox="1"/>
              <p:nvPr/>
            </p:nvSpPr>
            <p:spPr>
              <a:xfrm>
                <a:off x="2164410" y="2860124"/>
                <a:ext cx="492774" cy="263707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r>
                  <a:rPr lang="ru-RU" sz="102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2800</a:t>
                </a:r>
              </a:p>
            </p:txBody>
          </p:sp>
        </p:grpSp>
        <p:grpSp>
          <p:nvGrpSpPr>
            <p:cNvPr id="222" name="Группа 221">
              <a:extLst>
                <a:ext uri="{FF2B5EF4-FFF2-40B4-BE49-F238E27FC236}">
                  <a16:creationId xmlns:a16="http://schemas.microsoft.com/office/drawing/2014/main" id="{54F8181F-F8A8-A3CF-ED99-F0684F05DCE4}"/>
                </a:ext>
              </a:extLst>
            </p:cNvPr>
            <p:cNvGrpSpPr/>
            <p:nvPr/>
          </p:nvGrpSpPr>
          <p:grpSpPr>
            <a:xfrm>
              <a:off x="2892936" y="1306599"/>
              <a:ext cx="817615" cy="1808572"/>
              <a:chOff x="2988050" y="1305684"/>
              <a:chExt cx="817615" cy="1808572"/>
            </a:xfrm>
          </p:grpSpPr>
          <p:sp>
            <p:nvSpPr>
              <p:cNvPr id="235" name="TextBox 234">
                <a:extLst>
                  <a:ext uri="{FF2B5EF4-FFF2-40B4-BE49-F238E27FC236}">
                    <a16:creationId xmlns:a16="http://schemas.microsoft.com/office/drawing/2014/main" id="{40B9EE78-371A-6672-E567-C377E1FCBA4B}"/>
                  </a:ext>
                </a:extLst>
              </p:cNvPr>
              <p:cNvSpPr txBox="1"/>
              <p:nvPr/>
            </p:nvSpPr>
            <p:spPr>
              <a:xfrm>
                <a:off x="2988050" y="1305684"/>
                <a:ext cx="817615" cy="263707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pPr algn="ctr"/>
                <a:r>
                  <a:rPr lang="ru-RU" sz="102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События</a:t>
                </a:r>
              </a:p>
            </p:txBody>
          </p:sp>
          <p:sp>
            <p:nvSpPr>
              <p:cNvPr id="236" name="TextBox 235">
                <a:extLst>
                  <a:ext uri="{FF2B5EF4-FFF2-40B4-BE49-F238E27FC236}">
                    <a16:creationId xmlns:a16="http://schemas.microsoft.com/office/drawing/2014/main" id="{D6539833-9F69-4875-093D-A762BF22512E}"/>
                  </a:ext>
                </a:extLst>
              </p:cNvPr>
              <p:cNvSpPr txBox="1"/>
              <p:nvPr/>
            </p:nvSpPr>
            <p:spPr>
              <a:xfrm>
                <a:off x="3207252" y="1745814"/>
                <a:ext cx="415021" cy="263707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r>
                  <a:rPr lang="ru-RU" sz="102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200</a:t>
                </a:r>
              </a:p>
            </p:txBody>
          </p:sp>
          <p:sp>
            <p:nvSpPr>
              <p:cNvPr id="237" name="TextBox 236">
                <a:extLst>
                  <a:ext uri="{FF2B5EF4-FFF2-40B4-BE49-F238E27FC236}">
                    <a16:creationId xmlns:a16="http://schemas.microsoft.com/office/drawing/2014/main" id="{4DD18670-708B-F959-470A-2A4215CD038C}"/>
                  </a:ext>
                </a:extLst>
              </p:cNvPr>
              <p:cNvSpPr txBox="1"/>
              <p:nvPr/>
            </p:nvSpPr>
            <p:spPr>
              <a:xfrm>
                <a:off x="3188156" y="2258587"/>
                <a:ext cx="415021" cy="263707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r>
                  <a:rPr lang="ru-RU" sz="102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160</a:t>
                </a:r>
              </a:p>
            </p:txBody>
          </p:sp>
          <p:sp>
            <p:nvSpPr>
              <p:cNvPr id="238" name="TextBox 237">
                <a:extLst>
                  <a:ext uri="{FF2B5EF4-FFF2-40B4-BE49-F238E27FC236}">
                    <a16:creationId xmlns:a16="http://schemas.microsoft.com/office/drawing/2014/main" id="{5DFB7878-8CB3-89BA-7536-00EE8791AE5C}"/>
                  </a:ext>
                </a:extLst>
              </p:cNvPr>
              <p:cNvSpPr txBox="1"/>
              <p:nvPr/>
            </p:nvSpPr>
            <p:spPr>
              <a:xfrm>
                <a:off x="3244006" y="2850549"/>
                <a:ext cx="337266" cy="263707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r>
                  <a:rPr lang="ru-RU" sz="102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80</a:t>
                </a:r>
              </a:p>
            </p:txBody>
          </p:sp>
        </p:grpSp>
        <p:grpSp>
          <p:nvGrpSpPr>
            <p:cNvPr id="223" name="Группа 222">
              <a:extLst>
                <a:ext uri="{FF2B5EF4-FFF2-40B4-BE49-F238E27FC236}">
                  <a16:creationId xmlns:a16="http://schemas.microsoft.com/office/drawing/2014/main" id="{41934006-CFEE-010F-CAAE-3835B2CD6448}"/>
                </a:ext>
              </a:extLst>
            </p:cNvPr>
            <p:cNvGrpSpPr/>
            <p:nvPr/>
          </p:nvGrpSpPr>
          <p:grpSpPr>
            <a:xfrm>
              <a:off x="3672137" y="1093150"/>
              <a:ext cx="1193544" cy="2034370"/>
              <a:chOff x="3702633" y="1082847"/>
              <a:chExt cx="1193544" cy="2034370"/>
            </a:xfrm>
          </p:grpSpPr>
          <p:sp>
            <p:nvSpPr>
              <p:cNvPr id="230" name="TextBox 229">
                <a:extLst>
                  <a:ext uri="{FF2B5EF4-FFF2-40B4-BE49-F238E27FC236}">
                    <a16:creationId xmlns:a16="http://schemas.microsoft.com/office/drawing/2014/main" id="{840E4D83-42ED-0ADF-00B3-7CD3293DE9CA}"/>
                  </a:ext>
                </a:extLst>
              </p:cNvPr>
              <p:cNvSpPr txBox="1"/>
              <p:nvPr/>
            </p:nvSpPr>
            <p:spPr>
              <a:xfrm>
                <a:off x="4065423" y="1737876"/>
                <a:ext cx="492774" cy="263707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r>
                  <a:rPr lang="ru-RU" sz="102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3460</a:t>
                </a:r>
              </a:p>
            </p:txBody>
          </p:sp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BA59EDDD-82A0-91DA-B024-2CE252ADEAFB}"/>
                  </a:ext>
                </a:extLst>
              </p:cNvPr>
              <p:cNvSpPr txBox="1"/>
              <p:nvPr/>
            </p:nvSpPr>
            <p:spPr>
              <a:xfrm>
                <a:off x="4069870" y="2259575"/>
                <a:ext cx="492774" cy="263707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r>
                  <a:rPr lang="ru-RU" sz="102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3150</a:t>
                </a:r>
              </a:p>
            </p:txBody>
          </p:sp>
          <p:sp>
            <p:nvSpPr>
              <p:cNvPr id="232" name="TextBox 231">
                <a:extLst>
                  <a:ext uri="{FF2B5EF4-FFF2-40B4-BE49-F238E27FC236}">
                    <a16:creationId xmlns:a16="http://schemas.microsoft.com/office/drawing/2014/main" id="{24E0FD77-FE18-1AAC-6386-852A1CFA376B}"/>
                  </a:ext>
                </a:extLst>
              </p:cNvPr>
              <p:cNvSpPr txBox="1"/>
              <p:nvPr/>
            </p:nvSpPr>
            <p:spPr>
              <a:xfrm>
                <a:off x="4062871" y="2853510"/>
                <a:ext cx="492774" cy="263707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r>
                  <a:rPr lang="ru-RU" sz="102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2810</a:t>
                </a:r>
              </a:p>
            </p:txBody>
          </p:sp>
          <p:sp>
            <p:nvSpPr>
              <p:cNvPr id="234" name="TextBox 233">
                <a:extLst>
                  <a:ext uri="{FF2B5EF4-FFF2-40B4-BE49-F238E27FC236}">
                    <a16:creationId xmlns:a16="http://schemas.microsoft.com/office/drawing/2014/main" id="{0F1A684E-6358-4DFF-9071-0E8B6DB51DAA}"/>
                  </a:ext>
                </a:extLst>
              </p:cNvPr>
              <p:cNvSpPr txBox="1"/>
              <p:nvPr/>
            </p:nvSpPr>
            <p:spPr>
              <a:xfrm>
                <a:off x="3702633" y="1082847"/>
                <a:ext cx="1193544" cy="602092"/>
              </a:xfrm>
              <a:prstGeom prst="rect">
                <a:avLst/>
              </a:prstGeom>
              <a:noFill/>
            </p:spPr>
            <p:txBody>
              <a:bodyPr wrap="square" lIns="83496" tIns="43418" rIns="83496" bIns="43418" rtlCol="0" anchor="ctr">
                <a:spAutoFit/>
              </a:bodyPr>
              <a:lstStyle/>
              <a:p>
                <a:pPr algn="ctr"/>
                <a:r>
                  <a:rPr lang="ru-RU" sz="102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Пациенты</a:t>
                </a:r>
              </a:p>
              <a:p>
                <a:pPr algn="ctr"/>
                <a:r>
                  <a:rPr lang="ru-RU" sz="102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 в группе</a:t>
                </a:r>
              </a:p>
              <a:p>
                <a:pPr algn="ctr"/>
                <a:r>
                  <a:rPr lang="ru-RU" sz="102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 препарата Е</a:t>
                </a:r>
              </a:p>
            </p:txBody>
          </p:sp>
        </p:grpSp>
        <p:grpSp>
          <p:nvGrpSpPr>
            <p:cNvPr id="224" name="Группа 223">
              <a:extLst>
                <a:ext uri="{FF2B5EF4-FFF2-40B4-BE49-F238E27FC236}">
                  <a16:creationId xmlns:a16="http://schemas.microsoft.com/office/drawing/2014/main" id="{FD04390D-3982-529D-867B-13D1E67F959A}"/>
                </a:ext>
              </a:extLst>
            </p:cNvPr>
            <p:cNvGrpSpPr/>
            <p:nvPr/>
          </p:nvGrpSpPr>
          <p:grpSpPr>
            <a:xfrm>
              <a:off x="4955618" y="1312765"/>
              <a:ext cx="817614" cy="1808873"/>
              <a:chOff x="5040555" y="1302462"/>
              <a:chExt cx="817614" cy="1808873"/>
            </a:xfrm>
          </p:grpSpPr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00D82A55-0736-4FE8-5173-20B5ABFFF907}"/>
                  </a:ext>
                </a:extLst>
              </p:cNvPr>
              <p:cNvSpPr txBox="1"/>
              <p:nvPr/>
            </p:nvSpPr>
            <p:spPr>
              <a:xfrm>
                <a:off x="5213463" y="1737635"/>
                <a:ext cx="415021" cy="263707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r>
                  <a:rPr lang="ru-RU" sz="102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250</a:t>
                </a:r>
              </a:p>
            </p:txBody>
          </p:sp>
          <p:sp>
            <p:nvSpPr>
              <p:cNvPr id="226" name="TextBox 225">
                <a:extLst>
                  <a:ext uri="{FF2B5EF4-FFF2-40B4-BE49-F238E27FC236}">
                    <a16:creationId xmlns:a16="http://schemas.microsoft.com/office/drawing/2014/main" id="{8A2D5051-B4E6-C755-922C-CA0A4E40D37A}"/>
                  </a:ext>
                </a:extLst>
              </p:cNvPr>
              <p:cNvSpPr txBox="1"/>
              <p:nvPr/>
            </p:nvSpPr>
            <p:spPr>
              <a:xfrm>
                <a:off x="5215801" y="2249199"/>
                <a:ext cx="415021" cy="263707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r>
                  <a:rPr lang="ru-RU" sz="102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190</a:t>
                </a:r>
              </a:p>
            </p:txBody>
          </p:sp>
          <p:sp>
            <p:nvSpPr>
              <p:cNvPr id="227" name="TextBox 226">
                <a:extLst>
                  <a:ext uri="{FF2B5EF4-FFF2-40B4-BE49-F238E27FC236}">
                    <a16:creationId xmlns:a16="http://schemas.microsoft.com/office/drawing/2014/main" id="{4DCCE39A-7D3E-C49C-D87A-84E911B5B522}"/>
                  </a:ext>
                </a:extLst>
              </p:cNvPr>
              <p:cNvSpPr txBox="1"/>
              <p:nvPr/>
            </p:nvSpPr>
            <p:spPr>
              <a:xfrm>
                <a:off x="5213463" y="2847628"/>
                <a:ext cx="415021" cy="263707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r>
                  <a:rPr lang="ru-RU" sz="102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120</a:t>
                </a:r>
              </a:p>
            </p:txBody>
          </p:sp>
          <p:sp>
            <p:nvSpPr>
              <p:cNvPr id="229" name="TextBox 228">
                <a:extLst>
                  <a:ext uri="{FF2B5EF4-FFF2-40B4-BE49-F238E27FC236}">
                    <a16:creationId xmlns:a16="http://schemas.microsoft.com/office/drawing/2014/main" id="{23DA27F2-2C79-D0C3-3320-8DE617358400}"/>
                  </a:ext>
                </a:extLst>
              </p:cNvPr>
              <p:cNvSpPr txBox="1"/>
              <p:nvPr/>
            </p:nvSpPr>
            <p:spPr>
              <a:xfrm>
                <a:off x="5040555" y="1302462"/>
                <a:ext cx="817614" cy="263707"/>
              </a:xfrm>
              <a:prstGeom prst="rect">
                <a:avLst/>
              </a:prstGeom>
              <a:noFill/>
            </p:spPr>
            <p:txBody>
              <a:bodyPr wrap="none" lIns="83496" tIns="43418" rIns="83496" bIns="43418" rtlCol="0" anchor="ctr">
                <a:spAutoFit/>
              </a:bodyPr>
              <a:lstStyle/>
              <a:p>
                <a:r>
                  <a:rPr lang="ru-RU" sz="102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События</a:t>
                </a:r>
              </a:p>
            </p:txBody>
          </p:sp>
        </p:grpSp>
      </p:grpSp>
      <p:grpSp>
        <p:nvGrpSpPr>
          <p:cNvPr id="247" name="Группа 246">
            <a:extLst>
              <a:ext uri="{FF2B5EF4-FFF2-40B4-BE49-F238E27FC236}">
                <a16:creationId xmlns:a16="http://schemas.microsoft.com/office/drawing/2014/main" id="{AAE22C02-147D-7D8A-D9C9-01C5006FB442}"/>
              </a:ext>
            </a:extLst>
          </p:cNvPr>
          <p:cNvGrpSpPr/>
          <p:nvPr/>
        </p:nvGrpSpPr>
        <p:grpSpPr>
          <a:xfrm>
            <a:off x="440437" y="1485656"/>
            <a:ext cx="1058761" cy="1266602"/>
            <a:chOff x="322872" y="1364023"/>
            <a:chExt cx="1141233" cy="1365263"/>
          </a:xfrm>
        </p:grpSpPr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092C47AD-5C72-93DA-CE37-764F83021F64}"/>
                </a:ext>
              </a:extLst>
            </p:cNvPr>
            <p:cNvSpPr txBox="1"/>
            <p:nvPr/>
          </p:nvSpPr>
          <p:spPr>
            <a:xfrm>
              <a:off x="338932" y="1364023"/>
              <a:ext cx="1125173" cy="279120"/>
            </a:xfrm>
            <a:prstGeom prst="rect">
              <a:avLst/>
            </a:prstGeom>
            <a:noFill/>
          </p:spPr>
          <p:txBody>
            <a:bodyPr wrap="none" lIns="83496" tIns="43418" rIns="83496" bIns="43418" rtlCol="0" anchor="ctr">
              <a:spAutoFit/>
            </a:bodyPr>
            <a:lstStyle/>
            <a:p>
              <a:r>
                <a:rPr lang="ru-RU" sz="1113" b="1" dirty="0">
                  <a:latin typeface="Century Gothic" panose="020B0502020202020204" pitchFamily="34" charset="0"/>
                </a:rPr>
                <a:t>Препарат А</a:t>
              </a:r>
            </a:p>
          </p:txBody>
        </p:sp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F18E12C8-4E3F-C2F5-9A9B-EAD21348DC1D}"/>
                </a:ext>
              </a:extLst>
            </p:cNvPr>
            <p:cNvSpPr txBox="1"/>
            <p:nvPr/>
          </p:nvSpPr>
          <p:spPr>
            <a:xfrm>
              <a:off x="338932" y="1882506"/>
              <a:ext cx="1099257" cy="279120"/>
            </a:xfrm>
            <a:prstGeom prst="rect">
              <a:avLst/>
            </a:prstGeom>
            <a:noFill/>
          </p:spPr>
          <p:txBody>
            <a:bodyPr wrap="none" lIns="83496" tIns="43418" rIns="83496" bIns="43418" rtlCol="0" anchor="ctr">
              <a:spAutoFit/>
            </a:bodyPr>
            <a:lstStyle/>
            <a:p>
              <a:r>
                <a:rPr lang="ru-RU" sz="1113" b="1" dirty="0">
                  <a:latin typeface="Century Gothic" panose="020B0502020202020204" pitchFamily="34" charset="0"/>
                </a:rPr>
                <a:t>Препарат Б</a:t>
              </a:r>
            </a:p>
          </p:txBody>
        </p:sp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id="{4CF0054E-CAEE-09F0-5E9B-C4FAF5DCC094}"/>
                </a:ext>
              </a:extLst>
            </p:cNvPr>
            <p:cNvSpPr txBox="1"/>
            <p:nvPr/>
          </p:nvSpPr>
          <p:spPr>
            <a:xfrm>
              <a:off x="322872" y="2450166"/>
              <a:ext cx="1130358" cy="279120"/>
            </a:xfrm>
            <a:prstGeom prst="rect">
              <a:avLst/>
            </a:prstGeom>
            <a:noFill/>
          </p:spPr>
          <p:txBody>
            <a:bodyPr wrap="none" lIns="83496" tIns="43418" rIns="83496" bIns="43418" rtlCol="0" anchor="ctr">
              <a:spAutoFit/>
            </a:bodyPr>
            <a:lstStyle/>
            <a:p>
              <a:r>
                <a:rPr lang="ru-RU" sz="1113" b="1" dirty="0">
                  <a:latin typeface="Century Gothic" panose="020B0502020202020204" pitchFamily="34" charset="0"/>
                </a:rPr>
                <a:t>Препарат С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6F164344-5012-6498-2B03-94BDB588CE4C}"/>
              </a:ext>
            </a:extLst>
          </p:cNvPr>
          <p:cNvGrpSpPr/>
          <p:nvPr/>
        </p:nvGrpSpPr>
        <p:grpSpPr>
          <a:xfrm>
            <a:off x="6457519" y="1482554"/>
            <a:ext cx="2298303" cy="1264005"/>
            <a:chOff x="7588871" y="1402313"/>
            <a:chExt cx="2477328" cy="1362464"/>
          </a:xfrm>
        </p:grpSpPr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1ED2B8EF-EF6A-13B2-8B53-59C113ABB224}"/>
                </a:ext>
              </a:extLst>
            </p:cNvPr>
            <p:cNvSpPr txBox="1"/>
            <p:nvPr/>
          </p:nvSpPr>
          <p:spPr>
            <a:xfrm>
              <a:off x="7924040" y="1402313"/>
              <a:ext cx="2042672" cy="279120"/>
            </a:xfrm>
            <a:prstGeom prst="rect">
              <a:avLst/>
            </a:prstGeom>
            <a:noFill/>
          </p:spPr>
          <p:txBody>
            <a:bodyPr wrap="none" lIns="83496" tIns="43418" rIns="83496" bIns="43418" rtlCol="0" anchor="ctr">
              <a:spAutoFit/>
            </a:bodyPr>
            <a:lstStyle/>
            <a:p>
              <a:r>
                <a:rPr lang="ru-RU" sz="1113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95% ДИ  0,75 (0,25 – 1,25)</a:t>
              </a:r>
            </a:p>
          </p:txBody>
        </p:sp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32515B06-54B7-B7B2-8A59-6FF21818587E}"/>
                </a:ext>
              </a:extLst>
            </p:cNvPr>
            <p:cNvSpPr txBox="1"/>
            <p:nvPr/>
          </p:nvSpPr>
          <p:spPr>
            <a:xfrm>
              <a:off x="8066724" y="1902006"/>
              <a:ext cx="1999475" cy="279120"/>
            </a:xfrm>
            <a:prstGeom prst="rect">
              <a:avLst/>
            </a:prstGeom>
            <a:noFill/>
          </p:spPr>
          <p:txBody>
            <a:bodyPr wrap="none" lIns="83496" tIns="43418" rIns="83496" bIns="43418" rtlCol="0" anchor="ctr">
              <a:spAutoFit/>
            </a:bodyPr>
            <a:lstStyle/>
            <a:p>
              <a:r>
                <a:rPr lang="ru-RU" sz="1113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95% ДИ 0,81 (0,34 – 1,65)</a:t>
              </a:r>
            </a:p>
          </p:txBody>
        </p:sp>
        <p:sp>
          <p:nvSpPr>
            <p:cNvPr id="255" name="TextBox 254">
              <a:extLst>
                <a:ext uri="{FF2B5EF4-FFF2-40B4-BE49-F238E27FC236}">
                  <a16:creationId xmlns:a16="http://schemas.microsoft.com/office/drawing/2014/main" id="{082DCF4F-1E78-3FF8-C344-2D4FF5D6F1A6}"/>
                </a:ext>
              </a:extLst>
            </p:cNvPr>
            <p:cNvSpPr txBox="1"/>
            <p:nvPr/>
          </p:nvSpPr>
          <p:spPr>
            <a:xfrm>
              <a:off x="7588871" y="2485657"/>
              <a:ext cx="1999475" cy="279120"/>
            </a:xfrm>
            <a:prstGeom prst="rect">
              <a:avLst/>
            </a:prstGeom>
            <a:noFill/>
          </p:spPr>
          <p:txBody>
            <a:bodyPr wrap="none" lIns="83496" tIns="43418" rIns="83496" bIns="43418" rtlCol="0" anchor="ctr">
              <a:spAutoFit/>
            </a:bodyPr>
            <a:lstStyle/>
            <a:p>
              <a:r>
                <a:rPr lang="ru-RU" sz="1113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95% ДИ 0,60 (0,17 – 1,15)</a:t>
              </a:r>
            </a:p>
          </p:txBody>
        </p:sp>
      </p:grpSp>
      <p:sp>
        <p:nvSpPr>
          <p:cNvPr id="257" name="Двойные круглые скобки 256">
            <a:extLst>
              <a:ext uri="{FF2B5EF4-FFF2-40B4-BE49-F238E27FC236}">
                <a16:creationId xmlns:a16="http://schemas.microsoft.com/office/drawing/2014/main" id="{7440FD83-10D3-9651-AC77-12BA58C515FD}"/>
              </a:ext>
            </a:extLst>
          </p:cNvPr>
          <p:cNvSpPr/>
          <p:nvPr/>
        </p:nvSpPr>
        <p:spPr>
          <a:xfrm>
            <a:off x="123564" y="1310814"/>
            <a:ext cx="9071696" cy="1640516"/>
          </a:xfrm>
          <a:prstGeom prst="bracketPair">
            <a:avLst>
              <a:gd name="adj" fmla="val 12713"/>
            </a:avLst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670"/>
          </a:p>
        </p:txBody>
      </p:sp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DB3B4C74-04FD-7C57-DE30-61CF0E296D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6781" t="29881" r="55873" b="60533"/>
          <a:stretch/>
        </p:blipFill>
        <p:spPr>
          <a:xfrm>
            <a:off x="23794" y="930774"/>
            <a:ext cx="732546" cy="609909"/>
          </a:xfrm>
          <a:prstGeom prst="rect">
            <a:avLst/>
          </a:prstGeom>
        </p:spPr>
      </p:pic>
      <p:sp>
        <p:nvSpPr>
          <p:cNvPr id="263" name="Прямоугольник 262">
            <a:extLst>
              <a:ext uri="{FF2B5EF4-FFF2-40B4-BE49-F238E27FC236}">
                <a16:creationId xmlns:a16="http://schemas.microsoft.com/office/drawing/2014/main" id="{5715CE73-704B-7701-B639-99E3C65999F0}"/>
              </a:ext>
            </a:extLst>
          </p:cNvPr>
          <p:cNvSpPr/>
          <p:nvPr/>
        </p:nvSpPr>
        <p:spPr bwMode="auto">
          <a:xfrm>
            <a:off x="6026951" y="1476218"/>
            <a:ext cx="202364" cy="228760"/>
          </a:xfrm>
          <a:prstGeom prst="rect">
            <a:avLst/>
          </a:prstGeom>
          <a:solidFill>
            <a:srgbClr val="002060"/>
          </a:solidFill>
          <a:ln w="19050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ru-RU" sz="148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4" name="Прямоугольник 263">
            <a:extLst>
              <a:ext uri="{FF2B5EF4-FFF2-40B4-BE49-F238E27FC236}">
                <a16:creationId xmlns:a16="http://schemas.microsoft.com/office/drawing/2014/main" id="{AA1893EB-C8AF-AA29-F3AE-AB3A626AE2AA}"/>
              </a:ext>
            </a:extLst>
          </p:cNvPr>
          <p:cNvSpPr/>
          <p:nvPr/>
        </p:nvSpPr>
        <p:spPr bwMode="auto">
          <a:xfrm>
            <a:off x="6162370" y="1974348"/>
            <a:ext cx="202364" cy="228760"/>
          </a:xfrm>
          <a:prstGeom prst="rect">
            <a:avLst/>
          </a:prstGeom>
          <a:solidFill>
            <a:srgbClr val="002060"/>
          </a:solidFill>
          <a:ln w="19050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ru-RU" sz="148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5" name="Прямоугольник 264">
            <a:extLst>
              <a:ext uri="{FF2B5EF4-FFF2-40B4-BE49-F238E27FC236}">
                <a16:creationId xmlns:a16="http://schemas.microsoft.com/office/drawing/2014/main" id="{BD2DADB5-F7C5-2692-E6B0-A4A35599670E}"/>
              </a:ext>
            </a:extLst>
          </p:cNvPr>
          <p:cNvSpPr/>
          <p:nvPr/>
        </p:nvSpPr>
        <p:spPr bwMode="auto">
          <a:xfrm>
            <a:off x="5723914" y="2499773"/>
            <a:ext cx="202364" cy="228760"/>
          </a:xfrm>
          <a:prstGeom prst="rect">
            <a:avLst/>
          </a:prstGeom>
          <a:solidFill>
            <a:srgbClr val="002060"/>
          </a:solidFill>
          <a:ln w="19050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ru-RU" sz="148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FC406B0E-2BD3-4106-239F-AB27479EAD33}"/>
              </a:ext>
            </a:extLst>
          </p:cNvPr>
          <p:cNvSpPr txBox="1"/>
          <p:nvPr/>
        </p:nvSpPr>
        <p:spPr>
          <a:xfrm>
            <a:off x="2904426" y="6300219"/>
            <a:ext cx="2626027" cy="258949"/>
          </a:xfrm>
          <a:prstGeom prst="rect">
            <a:avLst/>
          </a:prstGeom>
          <a:noFill/>
        </p:spPr>
        <p:txBody>
          <a:bodyPr wrap="none" lIns="83496" tIns="43418" rIns="83496" bIns="43418" rtlCol="0" anchor="ctr">
            <a:spAutoFit/>
          </a:bodyPr>
          <a:lstStyle/>
          <a:p>
            <a:r>
              <a:rPr lang="ru-RU" sz="1113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Превосходство новых препаратов</a:t>
            </a:r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666E63DE-67CC-4E41-F8CF-3D29F0726CB7}"/>
              </a:ext>
            </a:extLst>
          </p:cNvPr>
          <p:cNvSpPr txBox="1"/>
          <p:nvPr/>
        </p:nvSpPr>
        <p:spPr>
          <a:xfrm>
            <a:off x="6710080" y="6311958"/>
            <a:ext cx="5302965" cy="258949"/>
          </a:xfrm>
          <a:prstGeom prst="rect">
            <a:avLst/>
          </a:prstGeom>
          <a:noFill/>
        </p:spPr>
        <p:txBody>
          <a:bodyPr wrap="square" lIns="83496" tIns="43418" rIns="83496" bIns="43418" rtlCol="0" anchor="ctr">
            <a:spAutoFit/>
          </a:bodyPr>
          <a:lstStyle/>
          <a:p>
            <a:r>
              <a:rPr lang="ru-RU" sz="1113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Превосходство старого препарата (препарат Е)</a:t>
            </a:r>
          </a:p>
        </p:txBody>
      </p:sp>
      <p:cxnSp>
        <p:nvCxnSpPr>
          <p:cNvPr id="272" name="Прямая соединительная линия 271">
            <a:extLst>
              <a:ext uri="{FF2B5EF4-FFF2-40B4-BE49-F238E27FC236}">
                <a16:creationId xmlns:a16="http://schemas.microsoft.com/office/drawing/2014/main" id="{9FA87571-FA37-DD9B-075E-7FED3A315770}"/>
              </a:ext>
            </a:extLst>
          </p:cNvPr>
          <p:cNvCxnSpPr/>
          <p:nvPr/>
        </p:nvCxnSpPr>
        <p:spPr bwMode="auto">
          <a:xfrm flipH="1">
            <a:off x="2922899" y="6321357"/>
            <a:ext cx="6764302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73" name="TextBox 272">
            <a:extLst>
              <a:ext uri="{FF2B5EF4-FFF2-40B4-BE49-F238E27FC236}">
                <a16:creationId xmlns:a16="http://schemas.microsoft.com/office/drawing/2014/main" id="{317ED0E2-0510-69FC-3379-7B5415F22954}"/>
              </a:ext>
            </a:extLst>
          </p:cNvPr>
          <p:cNvSpPr txBox="1"/>
          <p:nvPr/>
        </p:nvSpPr>
        <p:spPr>
          <a:xfrm>
            <a:off x="6229315" y="6311714"/>
            <a:ext cx="217644" cy="258949"/>
          </a:xfrm>
          <a:prstGeom prst="rect">
            <a:avLst/>
          </a:prstGeom>
          <a:noFill/>
        </p:spPr>
        <p:txBody>
          <a:bodyPr wrap="square" lIns="83496" tIns="43418" rIns="83496" bIns="43418" rtlCol="0" anchor="ctr">
            <a:spAutoFit/>
          </a:bodyPr>
          <a:lstStyle/>
          <a:p>
            <a:r>
              <a:rPr lang="ru-RU" sz="1113" dirty="0">
                <a:latin typeface="Century Gothic" panose="020B0502020202020204" pitchFamily="34" charset="0"/>
              </a:rPr>
              <a:t>1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862AFBD9-5D02-A1E7-FBC1-961AF3E20F25}"/>
              </a:ext>
            </a:extLst>
          </p:cNvPr>
          <p:cNvGrpSpPr/>
          <p:nvPr/>
        </p:nvGrpSpPr>
        <p:grpSpPr>
          <a:xfrm>
            <a:off x="123565" y="2631398"/>
            <a:ext cx="9273948" cy="1754527"/>
            <a:chOff x="97032" y="3029076"/>
            <a:chExt cx="9996340" cy="1891195"/>
          </a:xfrm>
        </p:grpSpPr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85680486-15FD-4D65-E3D4-E94803F6854E}"/>
                </a:ext>
              </a:extLst>
            </p:cNvPr>
            <p:cNvCxnSpPr/>
            <p:nvPr/>
          </p:nvCxnSpPr>
          <p:spPr bwMode="auto">
            <a:xfrm>
              <a:off x="5446636" y="3686456"/>
              <a:ext cx="1417834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E297C8D7-4BDF-7CA4-E851-0FB7C3370EC6}"/>
                </a:ext>
              </a:extLst>
            </p:cNvPr>
            <p:cNvCxnSpPr/>
            <p:nvPr/>
          </p:nvCxnSpPr>
          <p:spPr bwMode="auto">
            <a:xfrm>
              <a:off x="5980891" y="4444210"/>
              <a:ext cx="1413876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8C3C63F5-2592-468C-3BB7-879199B2D6E4}"/>
                </a:ext>
              </a:extLst>
            </p:cNvPr>
            <p:cNvSpPr/>
            <p:nvPr/>
          </p:nvSpPr>
          <p:spPr>
            <a:xfrm>
              <a:off x="207770" y="3539314"/>
              <a:ext cx="9808225" cy="1270321"/>
            </a:xfrm>
            <a:prstGeom prst="round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70" dirty="0"/>
            </a:p>
          </p:txBody>
        </p: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4E767393-BAB7-C1A1-C9EB-020331268DE6}"/>
                </a:ext>
              </a:extLst>
            </p:cNvPr>
            <p:cNvCxnSpPr/>
            <p:nvPr/>
          </p:nvCxnSpPr>
          <p:spPr bwMode="auto">
            <a:xfrm>
              <a:off x="6151856" y="4015341"/>
              <a:ext cx="2045880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9788ADA1-FE9F-7C5C-AEC5-8C242E410C0C}"/>
                </a:ext>
              </a:extLst>
            </p:cNvPr>
            <p:cNvSpPr/>
            <p:nvPr/>
          </p:nvSpPr>
          <p:spPr>
            <a:xfrm>
              <a:off x="1810364" y="3847033"/>
              <a:ext cx="2401860" cy="322351"/>
            </a:xfrm>
            <a:prstGeom prst="roundRect">
              <a:avLst>
                <a:gd name="adj" fmla="val 24747"/>
              </a:avLst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70"/>
            </a:p>
          </p:txBody>
        </p: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9DCE0FF3-7E83-5F93-36DB-F15581F98186}"/>
                </a:ext>
              </a:extLst>
            </p:cNvPr>
            <p:cNvGrpSpPr/>
            <p:nvPr/>
          </p:nvGrpSpPr>
          <p:grpSpPr>
            <a:xfrm>
              <a:off x="97032" y="3029076"/>
              <a:ext cx="9996340" cy="1891195"/>
              <a:chOff x="73630" y="2904634"/>
              <a:chExt cx="9996340" cy="1891195"/>
            </a:xfrm>
          </p:grpSpPr>
          <p:grpSp>
            <p:nvGrpSpPr>
              <p:cNvPr id="36" name="Группа 35">
                <a:extLst>
                  <a:ext uri="{FF2B5EF4-FFF2-40B4-BE49-F238E27FC236}">
                    <a16:creationId xmlns:a16="http://schemas.microsoft.com/office/drawing/2014/main" id="{E5A42DD0-7841-B221-6946-024AAA8F29FC}"/>
                  </a:ext>
                </a:extLst>
              </p:cNvPr>
              <p:cNvGrpSpPr/>
              <p:nvPr/>
            </p:nvGrpSpPr>
            <p:grpSpPr>
              <a:xfrm>
                <a:off x="1853986" y="3412615"/>
                <a:ext cx="3447470" cy="1017658"/>
                <a:chOff x="2154613" y="3810378"/>
                <a:chExt cx="3447470" cy="1017658"/>
              </a:xfrm>
            </p:grpSpPr>
            <p:grpSp>
              <p:nvGrpSpPr>
                <p:cNvPr id="52" name="Группа 51">
                  <a:extLst>
                    <a:ext uri="{FF2B5EF4-FFF2-40B4-BE49-F238E27FC236}">
                      <a16:creationId xmlns:a16="http://schemas.microsoft.com/office/drawing/2014/main" id="{60C61626-A4B5-EAFC-3100-4AD61FAFE639}"/>
                    </a:ext>
                  </a:extLst>
                </p:cNvPr>
                <p:cNvGrpSpPr/>
                <p:nvPr/>
              </p:nvGrpSpPr>
              <p:grpSpPr>
                <a:xfrm>
                  <a:off x="2154613" y="3820834"/>
                  <a:ext cx="415613" cy="1007202"/>
                  <a:chOff x="2199935" y="3819919"/>
                  <a:chExt cx="415613" cy="1007202"/>
                </a:xfrm>
              </p:grpSpPr>
              <p:sp>
                <p:nvSpPr>
                  <p:cNvPr id="194" name="TextBox 193">
                    <a:extLst>
                      <a:ext uri="{FF2B5EF4-FFF2-40B4-BE49-F238E27FC236}">
                        <a16:creationId xmlns:a16="http://schemas.microsoft.com/office/drawing/2014/main" id="{ACD02875-09C6-C4B5-01AF-3E0F5225BB98}"/>
                      </a:ext>
                    </a:extLst>
                  </p:cNvPr>
                  <p:cNvSpPr txBox="1"/>
                  <p:nvPr/>
                </p:nvSpPr>
                <p:spPr>
                  <a:xfrm>
                    <a:off x="2200528" y="3819919"/>
                    <a:ext cx="415020" cy="263707"/>
                  </a:xfrm>
                  <a:prstGeom prst="rect">
                    <a:avLst/>
                  </a:prstGeom>
                  <a:noFill/>
                </p:spPr>
                <p:txBody>
                  <a:bodyPr wrap="none" lIns="83496" tIns="43418" rIns="83496" bIns="43418" rtlCol="0" anchor="ctr">
                    <a:spAutoFit/>
                  </a:bodyPr>
                  <a:lstStyle/>
                  <a:p>
                    <a:r>
                      <a:rPr lang="ru-RU" sz="102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rPr>
                      <a:t>250</a:t>
                    </a:r>
                  </a:p>
                </p:txBody>
              </p:sp>
              <p:sp>
                <p:nvSpPr>
                  <p:cNvPr id="196" name="TextBox 195">
                    <a:extLst>
                      <a:ext uri="{FF2B5EF4-FFF2-40B4-BE49-F238E27FC236}">
                        <a16:creationId xmlns:a16="http://schemas.microsoft.com/office/drawing/2014/main" id="{4433124E-7FB9-4C7F-5DE1-60608A1943C0}"/>
                      </a:ext>
                    </a:extLst>
                  </p:cNvPr>
                  <p:cNvSpPr txBox="1"/>
                  <p:nvPr/>
                </p:nvSpPr>
                <p:spPr>
                  <a:xfrm>
                    <a:off x="2223453" y="4134097"/>
                    <a:ext cx="351089" cy="279120"/>
                  </a:xfrm>
                  <a:prstGeom prst="rect">
                    <a:avLst/>
                  </a:prstGeom>
                  <a:noFill/>
                </p:spPr>
                <p:txBody>
                  <a:bodyPr wrap="none" lIns="83496" tIns="43418" rIns="83496" bIns="43418" rtlCol="0" anchor="ctr">
                    <a:spAutoFit/>
                  </a:bodyPr>
                  <a:lstStyle/>
                  <a:p>
                    <a:r>
                      <a:rPr lang="ru-RU" sz="1113" dirty="0">
                        <a:solidFill>
                          <a:srgbClr val="C00000"/>
                        </a:solidFill>
                        <a:latin typeface="Century Gothic" panose="020B0502020202020204" pitchFamily="34" charset="0"/>
                      </a:rPr>
                      <a:t>98</a:t>
                    </a:r>
                  </a:p>
                </p:txBody>
              </p:sp>
              <p:sp>
                <p:nvSpPr>
                  <p:cNvPr id="197" name="TextBox 196">
                    <a:extLst>
                      <a:ext uri="{FF2B5EF4-FFF2-40B4-BE49-F238E27FC236}">
                        <a16:creationId xmlns:a16="http://schemas.microsoft.com/office/drawing/2014/main" id="{1E488190-4B06-C2B0-D3BF-57EDB958E6DA}"/>
                      </a:ext>
                    </a:extLst>
                  </p:cNvPr>
                  <p:cNvSpPr txBox="1"/>
                  <p:nvPr/>
                </p:nvSpPr>
                <p:spPr>
                  <a:xfrm>
                    <a:off x="2199935" y="4563414"/>
                    <a:ext cx="415021" cy="263707"/>
                  </a:xfrm>
                  <a:prstGeom prst="rect">
                    <a:avLst/>
                  </a:prstGeom>
                  <a:noFill/>
                </p:spPr>
                <p:txBody>
                  <a:bodyPr wrap="none" lIns="83496" tIns="43418" rIns="83496" bIns="43418" rtlCol="0" anchor="ctr">
                    <a:spAutoFit/>
                  </a:bodyPr>
                  <a:lstStyle/>
                  <a:p>
                    <a:r>
                      <a:rPr lang="ru-RU" sz="102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rPr>
                      <a:t>210</a:t>
                    </a:r>
                  </a:p>
                </p:txBody>
              </p:sp>
            </p:grpSp>
            <p:grpSp>
              <p:nvGrpSpPr>
                <p:cNvPr id="53" name="Группа 52">
                  <a:extLst>
                    <a:ext uri="{FF2B5EF4-FFF2-40B4-BE49-F238E27FC236}">
                      <a16:creationId xmlns:a16="http://schemas.microsoft.com/office/drawing/2014/main" id="{3A677968-AB76-98CF-2027-48EC8DBAEE16}"/>
                    </a:ext>
                  </a:extLst>
                </p:cNvPr>
                <p:cNvGrpSpPr/>
                <p:nvPr/>
              </p:nvGrpSpPr>
              <p:grpSpPr>
                <a:xfrm>
                  <a:off x="3107438" y="3823090"/>
                  <a:ext cx="346474" cy="1003139"/>
                  <a:chOff x="3202552" y="3822175"/>
                  <a:chExt cx="346474" cy="1003139"/>
                </a:xfrm>
              </p:grpSpPr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20BD478E-B813-73C8-7C3F-CF7DDA1870FC}"/>
                      </a:ext>
                    </a:extLst>
                  </p:cNvPr>
                  <p:cNvSpPr txBox="1"/>
                  <p:nvPr/>
                </p:nvSpPr>
                <p:spPr>
                  <a:xfrm>
                    <a:off x="3202552" y="3822175"/>
                    <a:ext cx="337266" cy="263707"/>
                  </a:xfrm>
                  <a:prstGeom prst="rect">
                    <a:avLst/>
                  </a:prstGeom>
                  <a:noFill/>
                </p:spPr>
                <p:txBody>
                  <a:bodyPr wrap="none" lIns="83496" tIns="43418" rIns="83496" bIns="43418" rtlCol="0" anchor="ctr">
                    <a:spAutoFit/>
                  </a:bodyPr>
                  <a:lstStyle/>
                  <a:p>
                    <a:r>
                      <a:rPr lang="ru-RU" sz="102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rPr>
                      <a:t>20</a:t>
                    </a:r>
                  </a:p>
                </p:txBody>
              </p:sp>
              <p:sp>
                <p:nvSpPr>
                  <p:cNvPr id="192" name="TextBox 191">
                    <a:extLst>
                      <a:ext uri="{FF2B5EF4-FFF2-40B4-BE49-F238E27FC236}">
                        <a16:creationId xmlns:a16="http://schemas.microsoft.com/office/drawing/2014/main" id="{F7B41930-8DE1-A96F-5E7E-08713210C54E}"/>
                      </a:ext>
                    </a:extLst>
                  </p:cNvPr>
                  <p:cNvSpPr txBox="1"/>
                  <p:nvPr/>
                </p:nvSpPr>
                <p:spPr>
                  <a:xfrm>
                    <a:off x="3211760" y="4145344"/>
                    <a:ext cx="337266" cy="263707"/>
                  </a:xfrm>
                  <a:prstGeom prst="rect">
                    <a:avLst/>
                  </a:prstGeom>
                  <a:noFill/>
                </p:spPr>
                <p:txBody>
                  <a:bodyPr wrap="none" lIns="83496" tIns="43418" rIns="83496" bIns="43418" rtlCol="0" anchor="ctr">
                    <a:spAutoFit/>
                  </a:bodyPr>
                  <a:lstStyle/>
                  <a:p>
                    <a:r>
                      <a:rPr lang="ru-RU" sz="102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rPr>
                      <a:t>19</a:t>
                    </a:r>
                  </a:p>
                </p:txBody>
              </p:sp>
              <p:sp>
                <p:nvSpPr>
                  <p:cNvPr id="193" name="TextBox 192">
                    <a:extLst>
                      <a:ext uri="{FF2B5EF4-FFF2-40B4-BE49-F238E27FC236}">
                        <a16:creationId xmlns:a16="http://schemas.microsoft.com/office/drawing/2014/main" id="{549A5F49-F0FE-1EDB-E397-9223E1FA87BC}"/>
                      </a:ext>
                    </a:extLst>
                  </p:cNvPr>
                  <p:cNvSpPr txBox="1"/>
                  <p:nvPr/>
                </p:nvSpPr>
                <p:spPr>
                  <a:xfrm>
                    <a:off x="3211238" y="4561607"/>
                    <a:ext cx="337266" cy="263707"/>
                  </a:xfrm>
                  <a:prstGeom prst="rect">
                    <a:avLst/>
                  </a:prstGeom>
                  <a:noFill/>
                </p:spPr>
                <p:txBody>
                  <a:bodyPr wrap="none" lIns="83496" tIns="43418" rIns="83496" bIns="43418" rtlCol="0" anchor="ctr">
                    <a:spAutoFit/>
                  </a:bodyPr>
                  <a:lstStyle/>
                  <a:p>
                    <a:r>
                      <a:rPr lang="ru-RU" sz="102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rPr>
                      <a:t>36</a:t>
                    </a:r>
                  </a:p>
                </p:txBody>
              </p:sp>
            </p:grp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68E47549-3BC5-434B-3A02-DDC3CD8239A0}"/>
                    </a:ext>
                  </a:extLst>
                </p:cNvPr>
                <p:cNvSpPr txBox="1"/>
                <p:nvPr/>
              </p:nvSpPr>
              <p:spPr>
                <a:xfrm>
                  <a:off x="4058047" y="3810378"/>
                  <a:ext cx="415021" cy="263707"/>
                </a:xfrm>
                <a:prstGeom prst="rect">
                  <a:avLst/>
                </a:prstGeom>
                <a:noFill/>
              </p:spPr>
              <p:txBody>
                <a:bodyPr wrap="none" lIns="83496" tIns="43418" rIns="83496" bIns="43418" rtlCol="0" anchor="ctr">
                  <a:spAutoFit/>
                </a:bodyPr>
                <a:lstStyle/>
                <a:p>
                  <a:r>
                    <a:rPr lang="ru-RU" sz="102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entury Gothic" panose="020B0502020202020204" pitchFamily="34" charset="0"/>
                    </a:rPr>
                    <a:t>255</a:t>
                  </a:r>
                </a:p>
              </p:txBody>
            </p:sp>
            <p:grpSp>
              <p:nvGrpSpPr>
                <p:cNvPr id="55" name="Группа 54">
                  <a:extLst>
                    <a:ext uri="{FF2B5EF4-FFF2-40B4-BE49-F238E27FC236}">
                      <a16:creationId xmlns:a16="http://schemas.microsoft.com/office/drawing/2014/main" id="{83AF5E2F-36C9-8E80-3693-C56468F88212}"/>
                    </a:ext>
                  </a:extLst>
                </p:cNvPr>
                <p:cNvGrpSpPr/>
                <p:nvPr/>
              </p:nvGrpSpPr>
              <p:grpSpPr>
                <a:xfrm>
                  <a:off x="5157933" y="3812095"/>
                  <a:ext cx="444150" cy="1014135"/>
                  <a:chOff x="5242870" y="3801792"/>
                  <a:chExt cx="444150" cy="1014135"/>
                </a:xfrm>
              </p:grpSpPr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8081C2FB-3405-15E9-D6D2-C9FED3D49FBB}"/>
                      </a:ext>
                    </a:extLst>
                  </p:cNvPr>
                  <p:cNvSpPr txBox="1"/>
                  <p:nvPr/>
                </p:nvSpPr>
                <p:spPr>
                  <a:xfrm>
                    <a:off x="5249447" y="3801792"/>
                    <a:ext cx="338851" cy="263707"/>
                  </a:xfrm>
                  <a:prstGeom prst="rect">
                    <a:avLst/>
                  </a:prstGeom>
                  <a:noFill/>
                </p:spPr>
                <p:txBody>
                  <a:bodyPr wrap="square" lIns="83496" tIns="43418" rIns="83496" bIns="43418" rtlCol="0" anchor="ctr">
                    <a:spAutoFit/>
                  </a:bodyPr>
                  <a:lstStyle/>
                  <a:p>
                    <a:r>
                      <a:rPr lang="ru-RU" sz="102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rPr>
                      <a:t>55</a:t>
                    </a:r>
                  </a:p>
                </p:txBody>
              </p:sp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77B1160A-B0D8-ECCC-F964-9103A7E650F3}"/>
                      </a:ext>
                    </a:extLst>
                  </p:cNvPr>
                  <p:cNvSpPr txBox="1"/>
                  <p:nvPr/>
                </p:nvSpPr>
                <p:spPr>
                  <a:xfrm>
                    <a:off x="5274713" y="4142643"/>
                    <a:ext cx="259512" cy="263707"/>
                  </a:xfrm>
                  <a:prstGeom prst="rect">
                    <a:avLst/>
                  </a:prstGeom>
                  <a:noFill/>
                </p:spPr>
                <p:txBody>
                  <a:bodyPr wrap="none" lIns="83496" tIns="43418" rIns="83496" bIns="43418" rtlCol="0" anchor="ctr">
                    <a:spAutoFit/>
                  </a:bodyPr>
                  <a:lstStyle/>
                  <a:p>
                    <a:r>
                      <a:rPr lang="ru-RU" sz="102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rPr>
                      <a:t>8</a:t>
                    </a:r>
                  </a:p>
                </p:txBody>
              </p:sp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45BB62E7-B215-B662-D820-701CC371F67B}"/>
                      </a:ext>
                    </a:extLst>
                  </p:cNvPr>
                  <p:cNvSpPr txBox="1"/>
                  <p:nvPr/>
                </p:nvSpPr>
                <p:spPr>
                  <a:xfrm>
                    <a:off x="5242870" y="4552220"/>
                    <a:ext cx="444150" cy="263707"/>
                  </a:xfrm>
                  <a:prstGeom prst="rect">
                    <a:avLst/>
                  </a:prstGeom>
                  <a:noFill/>
                </p:spPr>
                <p:txBody>
                  <a:bodyPr wrap="square" lIns="83496" tIns="43418" rIns="83496" bIns="43418" rtlCol="0" anchor="ctr">
                    <a:spAutoFit/>
                  </a:bodyPr>
                  <a:lstStyle/>
                  <a:p>
                    <a:r>
                      <a:rPr lang="ru-RU" sz="102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rPr>
                      <a:t>26</a:t>
                    </a:r>
                  </a:p>
                </p:txBody>
              </p:sp>
            </p:grpSp>
          </p:grpSp>
          <p:grpSp>
            <p:nvGrpSpPr>
              <p:cNvPr id="47" name="Группа 46">
                <a:extLst>
                  <a:ext uri="{FF2B5EF4-FFF2-40B4-BE49-F238E27FC236}">
                    <a16:creationId xmlns:a16="http://schemas.microsoft.com/office/drawing/2014/main" id="{BE3FE9D5-DD8E-F665-24F8-C71EDD65F081}"/>
                  </a:ext>
                </a:extLst>
              </p:cNvPr>
              <p:cNvGrpSpPr/>
              <p:nvPr/>
            </p:nvGrpSpPr>
            <p:grpSpPr>
              <a:xfrm>
                <a:off x="560883" y="3414902"/>
                <a:ext cx="1145283" cy="1045688"/>
                <a:chOff x="409011" y="3411278"/>
                <a:chExt cx="1145283" cy="1045688"/>
              </a:xfrm>
            </p:grpSpPr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B86C9974-6E0F-B104-C251-5F51C8AF4C95}"/>
                    </a:ext>
                  </a:extLst>
                </p:cNvPr>
                <p:cNvSpPr txBox="1"/>
                <p:nvPr/>
              </p:nvSpPr>
              <p:spPr>
                <a:xfrm>
                  <a:off x="410744" y="3411278"/>
                  <a:ext cx="1099257" cy="279120"/>
                </a:xfrm>
                <a:prstGeom prst="rect">
                  <a:avLst/>
                </a:prstGeom>
                <a:noFill/>
              </p:spPr>
              <p:txBody>
                <a:bodyPr wrap="none" lIns="83496" tIns="43418" rIns="83496" bIns="43418" rtlCol="0" anchor="ctr">
                  <a:spAutoFit/>
                </a:bodyPr>
                <a:lstStyle/>
                <a:p>
                  <a:r>
                    <a:rPr lang="ru-RU" sz="1113" b="1" dirty="0">
                      <a:latin typeface="Century Gothic" panose="020B0502020202020204" pitchFamily="34" charset="0"/>
                    </a:rPr>
                    <a:t>Препарат Б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A420FAF6-9BDE-16C6-3EF7-C199A2EBE236}"/>
                    </a:ext>
                  </a:extLst>
                </p:cNvPr>
                <p:cNvSpPr txBox="1"/>
                <p:nvPr/>
              </p:nvSpPr>
              <p:spPr>
                <a:xfrm>
                  <a:off x="409011" y="3756639"/>
                  <a:ext cx="1130358" cy="279120"/>
                </a:xfrm>
                <a:prstGeom prst="rect">
                  <a:avLst/>
                </a:prstGeom>
                <a:noFill/>
              </p:spPr>
              <p:txBody>
                <a:bodyPr wrap="none" lIns="83496" tIns="43418" rIns="83496" bIns="43418" rtlCol="0" anchor="ctr">
                  <a:spAutoFit/>
                </a:bodyPr>
                <a:lstStyle/>
                <a:p>
                  <a:r>
                    <a:rPr lang="ru-RU" sz="1113" b="1" dirty="0">
                      <a:solidFill>
                        <a:srgbClr val="C00000"/>
                      </a:solidFill>
                      <a:latin typeface="Century Gothic" panose="020B0502020202020204" pitchFamily="34" charset="0"/>
                    </a:rPr>
                    <a:t>Препарат С</a:t>
                  </a: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41A6AB8-05E8-60D4-2BE1-9FC1F635B1F6}"/>
                    </a:ext>
                  </a:extLst>
                </p:cNvPr>
                <p:cNvSpPr txBox="1"/>
                <p:nvPr/>
              </p:nvSpPr>
              <p:spPr>
                <a:xfrm>
                  <a:off x="423936" y="4177846"/>
                  <a:ext cx="1130358" cy="279120"/>
                </a:xfrm>
                <a:prstGeom prst="rect">
                  <a:avLst/>
                </a:prstGeom>
                <a:noFill/>
              </p:spPr>
              <p:txBody>
                <a:bodyPr wrap="none" lIns="83496" tIns="43418" rIns="83496" bIns="43418" rtlCol="0" anchor="ctr">
                  <a:spAutoFit/>
                </a:bodyPr>
                <a:lstStyle/>
                <a:p>
                  <a:r>
                    <a:rPr lang="ru-RU" sz="1113" b="1" dirty="0">
                      <a:latin typeface="Century Gothic" panose="020B0502020202020204" pitchFamily="34" charset="0"/>
                    </a:rPr>
                    <a:t>Препарат С</a:t>
                  </a:r>
                </a:p>
              </p:txBody>
            </p:sp>
          </p:grpSp>
          <p:grpSp>
            <p:nvGrpSpPr>
              <p:cNvPr id="39" name="Группа 38">
                <a:extLst>
                  <a:ext uri="{FF2B5EF4-FFF2-40B4-BE49-F238E27FC236}">
                    <a16:creationId xmlns:a16="http://schemas.microsoft.com/office/drawing/2014/main" id="{CC252DDD-9FF4-824F-2CAF-7BD7C61E721B}"/>
                  </a:ext>
                </a:extLst>
              </p:cNvPr>
              <p:cNvGrpSpPr/>
              <p:nvPr/>
            </p:nvGrpSpPr>
            <p:grpSpPr>
              <a:xfrm>
                <a:off x="6824052" y="3406625"/>
                <a:ext cx="3245918" cy="1038974"/>
                <a:chOff x="6824636" y="3401616"/>
                <a:chExt cx="3245918" cy="1038974"/>
              </a:xfrm>
            </p:grpSpPr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494944C2-8F59-74BA-D70A-4E6268DD3C97}"/>
                    </a:ext>
                  </a:extLst>
                </p:cNvPr>
                <p:cNvSpPr txBox="1"/>
                <p:nvPr/>
              </p:nvSpPr>
              <p:spPr>
                <a:xfrm>
                  <a:off x="6824636" y="3401616"/>
                  <a:ext cx="1914810" cy="279120"/>
                </a:xfrm>
                <a:prstGeom prst="rect">
                  <a:avLst/>
                </a:prstGeom>
                <a:noFill/>
              </p:spPr>
              <p:txBody>
                <a:bodyPr wrap="none" lIns="83496" tIns="43418" rIns="83496" bIns="43418" rtlCol="0" anchor="ctr">
                  <a:spAutoFit/>
                </a:bodyPr>
                <a:lstStyle/>
                <a:p>
                  <a:r>
                    <a:rPr lang="ru-RU" sz="1113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entury Gothic" panose="020B0502020202020204" pitchFamily="34" charset="0"/>
                    </a:rPr>
                    <a:t>95% ДИ 0,55 (0,1 – 1,02)</a:t>
                  </a: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5A0F7A1A-E27B-E4BC-EB73-A8B596BCAF66}"/>
                    </a:ext>
                  </a:extLst>
                </p:cNvPr>
                <p:cNvSpPr txBox="1"/>
                <p:nvPr/>
              </p:nvSpPr>
              <p:spPr>
                <a:xfrm>
                  <a:off x="8155744" y="3738834"/>
                  <a:ext cx="1914810" cy="279120"/>
                </a:xfrm>
                <a:prstGeom prst="rect">
                  <a:avLst/>
                </a:prstGeom>
                <a:noFill/>
              </p:spPr>
              <p:txBody>
                <a:bodyPr wrap="none" lIns="83496" tIns="43418" rIns="83496" bIns="43418" rtlCol="0" anchor="ctr">
                  <a:spAutoFit/>
                </a:bodyPr>
                <a:lstStyle/>
                <a:p>
                  <a:r>
                    <a:rPr lang="ru-RU" sz="1113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entury Gothic" panose="020B0502020202020204" pitchFamily="34" charset="0"/>
                    </a:rPr>
                    <a:t>95% ДИ </a:t>
                  </a:r>
                  <a:r>
                    <a:rPr lang="en-US" sz="1113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entury Gothic" panose="020B0502020202020204" pitchFamily="34" charset="0"/>
                    </a:rPr>
                    <a:t>1,3</a:t>
                  </a:r>
                  <a:r>
                    <a:rPr lang="ru-RU" sz="1113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entury Gothic" panose="020B0502020202020204" pitchFamily="34" charset="0"/>
                    </a:rPr>
                    <a:t> (0,87 – 1,62)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CE8A72D-1E54-6789-6806-9C1AB4D8BF91}"/>
                    </a:ext>
                  </a:extLst>
                </p:cNvPr>
                <p:cNvSpPr txBox="1"/>
                <p:nvPr/>
              </p:nvSpPr>
              <p:spPr>
                <a:xfrm>
                  <a:off x="7354115" y="4161470"/>
                  <a:ext cx="1914810" cy="279120"/>
                </a:xfrm>
                <a:prstGeom prst="rect">
                  <a:avLst/>
                </a:prstGeom>
                <a:noFill/>
              </p:spPr>
              <p:txBody>
                <a:bodyPr wrap="none" lIns="83496" tIns="43418" rIns="83496" bIns="43418" rtlCol="0" anchor="ctr">
                  <a:spAutoFit/>
                </a:bodyPr>
                <a:lstStyle/>
                <a:p>
                  <a:r>
                    <a:rPr lang="ru-RU" sz="1113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entury Gothic" panose="020B0502020202020204" pitchFamily="34" charset="0"/>
                    </a:rPr>
                    <a:t>95% ДИ 0,55 (0,1 – 1,02)</a:t>
                  </a:r>
                </a:p>
              </p:txBody>
            </p:sp>
          </p:grpSp>
          <p:sp>
            <p:nvSpPr>
              <p:cNvPr id="40" name="Двойные круглые скобки 39">
                <a:extLst>
                  <a:ext uri="{FF2B5EF4-FFF2-40B4-BE49-F238E27FC236}">
                    <a16:creationId xmlns:a16="http://schemas.microsoft.com/office/drawing/2014/main" id="{C12F647F-3B52-3187-3750-21185D0873D3}"/>
                  </a:ext>
                </a:extLst>
              </p:cNvPr>
              <p:cNvSpPr/>
              <p:nvPr/>
            </p:nvSpPr>
            <p:spPr>
              <a:xfrm>
                <a:off x="73630" y="3355541"/>
                <a:ext cx="9991515" cy="1440288"/>
              </a:xfrm>
              <a:prstGeom prst="bracketPair">
                <a:avLst>
                  <a:gd name="adj" fmla="val 12713"/>
                </a:avLst>
              </a:prstGeom>
              <a:ln w="19050">
                <a:solidFill>
                  <a:srgbClr val="347FD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sz="1670" dirty="0"/>
              </a:p>
            </p:txBody>
          </p:sp>
          <p:sp>
            <p:nvSpPr>
              <p:cNvPr id="41" name="Прямоугольник: скругленные углы 40">
                <a:extLst>
                  <a:ext uri="{FF2B5EF4-FFF2-40B4-BE49-F238E27FC236}">
                    <a16:creationId xmlns:a16="http://schemas.microsoft.com/office/drawing/2014/main" id="{D52EEA11-8924-C736-7773-05F8AE036A2B}"/>
                  </a:ext>
                </a:extLst>
              </p:cNvPr>
              <p:cNvSpPr/>
              <p:nvPr/>
            </p:nvSpPr>
            <p:spPr>
              <a:xfrm>
                <a:off x="494031" y="3732714"/>
                <a:ext cx="9500082" cy="322750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70" dirty="0"/>
              </a:p>
            </p:txBody>
          </p:sp>
          <p:pic>
            <p:nvPicPr>
              <p:cNvPr id="43" name="Рисунок 42">
                <a:extLst>
                  <a:ext uri="{FF2B5EF4-FFF2-40B4-BE49-F238E27FC236}">
                    <a16:creationId xmlns:a16="http://schemas.microsoft.com/office/drawing/2014/main" id="{57FE78CB-30B9-2F12-AE44-1F287B4455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l="38357" t="43388" r="55981" b="45452"/>
              <a:stretch/>
            </p:blipFill>
            <p:spPr>
              <a:xfrm>
                <a:off x="73630" y="2904634"/>
                <a:ext cx="608558" cy="765333"/>
              </a:xfrm>
              <a:prstGeom prst="rect">
                <a:avLst/>
              </a:prstGeom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DFFBDC0-67C0-3531-92C3-2339B098DBC5}"/>
                </a:ext>
              </a:extLst>
            </p:cNvPr>
            <p:cNvSpPr txBox="1"/>
            <p:nvPr/>
          </p:nvSpPr>
          <p:spPr>
            <a:xfrm>
              <a:off x="3775374" y="3864274"/>
              <a:ext cx="435755" cy="279120"/>
            </a:xfrm>
            <a:prstGeom prst="rect">
              <a:avLst/>
            </a:prstGeom>
            <a:noFill/>
          </p:spPr>
          <p:txBody>
            <a:bodyPr wrap="none" lIns="83496" tIns="43418" rIns="83496" bIns="43418" rtlCol="0" anchor="ctr">
              <a:spAutoFit/>
            </a:bodyPr>
            <a:lstStyle/>
            <a:p>
              <a:r>
                <a:rPr lang="ru-RU" sz="1113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100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C8A52C8-FCF3-14D0-DF92-C303537FFAD8}"/>
                </a:ext>
              </a:extLst>
            </p:cNvPr>
            <p:cNvSpPr txBox="1"/>
            <p:nvPr/>
          </p:nvSpPr>
          <p:spPr>
            <a:xfrm>
              <a:off x="3767798" y="4282716"/>
              <a:ext cx="415021" cy="263707"/>
            </a:xfrm>
            <a:prstGeom prst="rect">
              <a:avLst/>
            </a:prstGeom>
            <a:noFill/>
          </p:spPr>
          <p:txBody>
            <a:bodyPr wrap="none" lIns="83496" tIns="43418" rIns="83496" bIns="43418" rtlCol="0" anchor="ctr">
              <a:spAutoFit/>
            </a:bodyPr>
            <a:lstStyle/>
            <a:p>
              <a:r>
                <a:rPr lang="ru-RU" sz="1020" dirty="0">
                  <a:solidFill>
                    <a:srgbClr val="595959"/>
                  </a:solidFill>
                  <a:latin typeface="Century Gothic" panose="020B0502020202020204" pitchFamily="34" charset="0"/>
                </a:rPr>
                <a:t>210</a:t>
              </a:r>
              <a:endParaRPr lang="ru-RU" sz="974" dirty="0">
                <a:solidFill>
                  <a:srgbClr val="595959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FD22C518-70D7-A15E-7AA8-CE02D576AD0A}"/>
                </a:ext>
              </a:extLst>
            </p:cNvPr>
            <p:cNvSpPr/>
            <p:nvPr/>
          </p:nvSpPr>
          <p:spPr bwMode="auto">
            <a:xfrm>
              <a:off x="6034726" y="3544628"/>
              <a:ext cx="218127" cy="246579"/>
            </a:xfrm>
            <a:prstGeom prst="rect">
              <a:avLst/>
            </a:prstGeom>
            <a:solidFill>
              <a:srgbClr val="CCF4B5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ru-RU" sz="1484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1466D04C-AC63-EE93-CEA9-BBCD3BE3C555}"/>
                </a:ext>
              </a:extLst>
            </p:cNvPr>
            <p:cNvSpPr/>
            <p:nvPr/>
          </p:nvSpPr>
          <p:spPr bwMode="auto">
            <a:xfrm>
              <a:off x="7241561" y="3871572"/>
              <a:ext cx="218127" cy="246579"/>
            </a:xfrm>
            <a:prstGeom prst="rect">
              <a:avLst/>
            </a:prstGeom>
            <a:solidFill>
              <a:srgbClr val="E34A73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ru-RU" sz="1113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69046434-B6A5-FE49-FAD0-A42D26F4E2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45260" t="11666" r="41533" b="67283"/>
            <a:stretch/>
          </p:blipFill>
          <p:spPr>
            <a:xfrm>
              <a:off x="128949" y="3826335"/>
              <a:ext cx="471538" cy="479547"/>
            </a:xfrm>
            <a:prstGeom prst="rect">
              <a:avLst/>
            </a:prstGeom>
          </p:spPr>
        </p:pic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01E80CC4-DFDE-B027-FB4B-56A9AD2FD749}"/>
                </a:ext>
              </a:extLst>
            </p:cNvPr>
            <p:cNvSpPr/>
            <p:nvPr/>
          </p:nvSpPr>
          <p:spPr bwMode="auto">
            <a:xfrm>
              <a:off x="6547554" y="4302385"/>
              <a:ext cx="218127" cy="246579"/>
            </a:xfrm>
            <a:prstGeom prst="rect">
              <a:avLst/>
            </a:prstGeom>
            <a:solidFill>
              <a:srgbClr val="CCF4B5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ru-RU" sz="1484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354" name="Прямоугольник: скругленные углы 353">
            <a:extLst>
              <a:ext uri="{FF2B5EF4-FFF2-40B4-BE49-F238E27FC236}">
                <a16:creationId xmlns:a16="http://schemas.microsoft.com/office/drawing/2014/main" id="{622B2B3C-EDDA-E0A7-1192-41905FA8F320}"/>
              </a:ext>
            </a:extLst>
          </p:cNvPr>
          <p:cNvSpPr/>
          <p:nvPr/>
        </p:nvSpPr>
        <p:spPr>
          <a:xfrm>
            <a:off x="9393034" y="2952016"/>
            <a:ext cx="1913019" cy="1319518"/>
          </a:xfrm>
          <a:prstGeom prst="roundRect">
            <a:avLst>
              <a:gd name="adj" fmla="val 30582"/>
            </a:avLst>
          </a:prstGeom>
          <a:solidFill>
            <a:srgbClr val="347FD8"/>
          </a:solidFill>
          <a:ln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48289">
              <a:defRPr/>
            </a:pPr>
            <a:r>
              <a:rPr lang="ru-RU" sz="1299" dirty="0">
                <a:solidFill>
                  <a:schemeClr val="bg1"/>
                </a:solidFill>
                <a:latin typeface="Corbel" panose="020B0503020204020204" pitchFamily="34" charset="0"/>
              </a:rPr>
              <a:t>Результаты РКИ новой группы препаратов с 2012 года по настоящее время у пациентов с заболеванием Х</a:t>
            </a:r>
          </a:p>
        </p:txBody>
      </p:sp>
      <p:cxnSp>
        <p:nvCxnSpPr>
          <p:cNvPr id="274" name="Прямая соединительная линия 273">
            <a:extLst>
              <a:ext uri="{FF2B5EF4-FFF2-40B4-BE49-F238E27FC236}">
                <a16:creationId xmlns:a16="http://schemas.microsoft.com/office/drawing/2014/main" id="{8817093A-9CF4-BB54-7E5B-BC1F5EF53914}"/>
              </a:ext>
            </a:extLst>
          </p:cNvPr>
          <p:cNvCxnSpPr/>
          <p:nvPr/>
        </p:nvCxnSpPr>
        <p:spPr bwMode="auto">
          <a:xfrm flipV="1">
            <a:off x="5843734" y="1410627"/>
            <a:ext cx="0" cy="3339844"/>
          </a:xfrm>
          <a:prstGeom prst="line">
            <a:avLst/>
          </a:prstGeom>
          <a:noFill/>
          <a:ln w="19050" cap="flat" cmpd="sng" algn="ctr">
            <a:solidFill>
              <a:srgbClr val="4BC2B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62" name="Прямая соединительная линия 361">
            <a:extLst>
              <a:ext uri="{FF2B5EF4-FFF2-40B4-BE49-F238E27FC236}">
                <a16:creationId xmlns:a16="http://schemas.microsoft.com/office/drawing/2014/main" id="{8FD902CA-3FDA-0F47-B067-3F72CBAF6C2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825095" y="1410165"/>
            <a:ext cx="52" cy="3339844"/>
          </a:xfrm>
          <a:prstGeom prst="line">
            <a:avLst/>
          </a:prstGeom>
          <a:noFill/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14" name="Прямая со стрелкой 313">
            <a:extLst>
              <a:ext uri="{FF2B5EF4-FFF2-40B4-BE49-F238E27FC236}">
                <a16:creationId xmlns:a16="http://schemas.microsoft.com/office/drawing/2014/main" id="{748F4E95-9FDB-0772-F272-6DCE53435A05}"/>
              </a:ext>
            </a:extLst>
          </p:cNvPr>
          <p:cNvCxnSpPr>
            <a:cxnSpLocks/>
          </p:cNvCxnSpPr>
          <p:nvPr/>
        </p:nvCxnSpPr>
        <p:spPr>
          <a:xfrm>
            <a:off x="3236680" y="3696868"/>
            <a:ext cx="0" cy="992988"/>
          </a:xfrm>
          <a:prstGeom prst="straightConnector1">
            <a:avLst/>
          </a:prstGeom>
          <a:ln>
            <a:solidFill>
              <a:srgbClr val="C00000"/>
            </a:solidFill>
            <a:prstDash val="lgDash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15" name="Рисунок 314">
            <a:extLst>
              <a:ext uri="{FF2B5EF4-FFF2-40B4-BE49-F238E27FC236}">
                <a16:creationId xmlns:a16="http://schemas.microsoft.com/office/drawing/2014/main" id="{719F0073-2226-3EA9-ACE5-EC7321040DE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71828" t="34566" r="25167" b="60956"/>
          <a:stretch/>
        </p:blipFill>
        <p:spPr>
          <a:xfrm rot="2377486">
            <a:off x="3029776" y="3938421"/>
            <a:ext cx="469915" cy="466879"/>
          </a:xfrm>
          <a:prstGeom prst="rect">
            <a:avLst/>
          </a:prstGeom>
        </p:spPr>
      </p:pic>
      <p:cxnSp>
        <p:nvCxnSpPr>
          <p:cNvPr id="269" name="Прямая соединительная линия 268">
            <a:extLst>
              <a:ext uri="{FF2B5EF4-FFF2-40B4-BE49-F238E27FC236}">
                <a16:creationId xmlns:a16="http://schemas.microsoft.com/office/drawing/2014/main" id="{4C24C240-DFF4-D206-A70F-F3B71626364D}"/>
              </a:ext>
            </a:extLst>
          </p:cNvPr>
          <p:cNvCxnSpPr/>
          <p:nvPr/>
        </p:nvCxnSpPr>
        <p:spPr bwMode="auto">
          <a:xfrm>
            <a:off x="6343475" y="1413463"/>
            <a:ext cx="0" cy="490957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BFDE59F-FFF8-E9F6-5688-426E440F514D}"/>
              </a:ext>
            </a:extLst>
          </p:cNvPr>
          <p:cNvGrpSpPr/>
          <p:nvPr/>
        </p:nvGrpSpPr>
        <p:grpSpPr>
          <a:xfrm>
            <a:off x="407993" y="4616129"/>
            <a:ext cx="8038255" cy="276584"/>
            <a:chOff x="411909" y="5941149"/>
            <a:chExt cx="8680842" cy="296076"/>
          </a:xfrm>
        </p:grpSpPr>
        <p:sp>
          <p:nvSpPr>
            <p:cNvPr id="7" name="Ромб 6">
              <a:extLst>
                <a:ext uri="{FF2B5EF4-FFF2-40B4-BE49-F238E27FC236}">
                  <a16:creationId xmlns:a16="http://schemas.microsoft.com/office/drawing/2014/main" id="{17EA3C9F-72ED-48A7-0D2B-3564FBC04BAA}"/>
                </a:ext>
              </a:extLst>
            </p:cNvPr>
            <p:cNvSpPr/>
            <p:nvPr/>
          </p:nvSpPr>
          <p:spPr bwMode="auto">
            <a:xfrm>
              <a:off x="5778695" y="5951428"/>
              <a:ext cx="1006095" cy="284562"/>
            </a:xfrm>
            <a:prstGeom prst="diamond">
              <a:avLst/>
            </a:prstGeom>
            <a:solidFill>
              <a:srgbClr val="4BC2B7"/>
            </a:solidFill>
            <a:ln w="19050" algn="ctr">
              <a:solidFill>
                <a:srgbClr val="4BC2B7"/>
              </a:solidFill>
              <a:miter lim="800000"/>
              <a:headEnd/>
              <a:tailEnd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ru-RU" sz="1484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8E8FECE-3DD8-9739-09B3-AE300AA24EBA}"/>
                </a:ext>
              </a:extLst>
            </p:cNvPr>
            <p:cNvSpPr txBox="1"/>
            <p:nvPr/>
          </p:nvSpPr>
          <p:spPr>
            <a:xfrm>
              <a:off x="411909" y="5941149"/>
              <a:ext cx="1463153" cy="277199"/>
            </a:xfrm>
            <a:prstGeom prst="rect">
              <a:avLst/>
            </a:prstGeom>
            <a:noFill/>
          </p:spPr>
          <p:txBody>
            <a:bodyPr wrap="none" lIns="83496" tIns="43418" rIns="83496" bIns="43418" rtlCol="0" anchor="ctr">
              <a:spAutoFit/>
            </a:bodyPr>
            <a:lstStyle/>
            <a:p>
              <a:r>
                <a:rPr lang="ru-RU" sz="1113" b="1" dirty="0">
                  <a:solidFill>
                    <a:srgbClr val="4BC2B7"/>
                  </a:solidFill>
                  <a:latin typeface="Century Gothic" panose="020B0502020202020204" pitchFamily="34" charset="0"/>
                </a:rPr>
                <a:t>Общий эффект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E269A7-62F1-FB59-CE8A-2A64E07227C5}"/>
                </a:ext>
              </a:extLst>
            </p:cNvPr>
            <p:cNvSpPr txBox="1"/>
            <p:nvPr/>
          </p:nvSpPr>
          <p:spPr>
            <a:xfrm>
              <a:off x="1823787" y="5960027"/>
              <a:ext cx="528332" cy="277198"/>
            </a:xfrm>
            <a:prstGeom prst="rect">
              <a:avLst/>
            </a:prstGeom>
            <a:noFill/>
          </p:spPr>
          <p:txBody>
            <a:bodyPr wrap="none" lIns="83496" tIns="43418" rIns="83496" bIns="43418" rtlCol="0" anchor="ctr">
              <a:spAutoFit/>
            </a:bodyPr>
            <a:lstStyle/>
            <a:p>
              <a:r>
                <a:rPr lang="ru-RU" sz="1113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9860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257E035-7528-B2D7-E50B-0E140136DD5D}"/>
                </a:ext>
              </a:extLst>
            </p:cNvPr>
            <p:cNvSpPr txBox="1"/>
            <p:nvPr/>
          </p:nvSpPr>
          <p:spPr>
            <a:xfrm>
              <a:off x="2767118" y="5947185"/>
              <a:ext cx="441775" cy="277198"/>
            </a:xfrm>
            <a:prstGeom prst="rect">
              <a:avLst/>
            </a:prstGeom>
            <a:noFill/>
          </p:spPr>
          <p:txBody>
            <a:bodyPr wrap="none" lIns="83496" tIns="43418" rIns="83496" bIns="43418" rtlCol="0" anchor="ctr">
              <a:spAutoFit/>
            </a:bodyPr>
            <a:lstStyle/>
            <a:p>
              <a:r>
                <a:rPr lang="ru-RU" sz="1113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496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8590CC-F0E8-F36C-D454-CEE723BE4E6C}"/>
                </a:ext>
              </a:extLst>
            </p:cNvPr>
            <p:cNvSpPr txBox="1"/>
            <p:nvPr/>
          </p:nvSpPr>
          <p:spPr>
            <a:xfrm>
              <a:off x="3723277" y="5947185"/>
              <a:ext cx="528332" cy="277198"/>
            </a:xfrm>
            <a:prstGeom prst="rect">
              <a:avLst/>
            </a:prstGeom>
            <a:noFill/>
          </p:spPr>
          <p:txBody>
            <a:bodyPr wrap="none" lIns="83496" tIns="43418" rIns="83496" bIns="43418" rtlCol="0" anchor="ctr">
              <a:spAutoFit/>
            </a:bodyPr>
            <a:lstStyle/>
            <a:p>
              <a:r>
                <a:rPr lang="ru-RU" sz="1113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9775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1E1CB62-1520-4AA1-2CFB-C424D42E0C89}"/>
                </a:ext>
              </a:extLst>
            </p:cNvPr>
            <p:cNvSpPr txBox="1"/>
            <p:nvPr/>
          </p:nvSpPr>
          <p:spPr>
            <a:xfrm>
              <a:off x="4833126" y="5947300"/>
              <a:ext cx="441775" cy="277198"/>
            </a:xfrm>
            <a:prstGeom prst="rect">
              <a:avLst/>
            </a:prstGeom>
            <a:noFill/>
          </p:spPr>
          <p:txBody>
            <a:bodyPr wrap="none" lIns="83496" tIns="43418" rIns="83496" bIns="43418" rtlCol="0" anchor="ctr">
              <a:spAutoFit/>
            </a:bodyPr>
            <a:lstStyle/>
            <a:p>
              <a:r>
                <a:rPr lang="ru-RU" sz="1113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638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84447CF-538A-A281-39F6-379D635BC8F0}"/>
                </a:ext>
              </a:extLst>
            </p:cNvPr>
            <p:cNvSpPr txBox="1"/>
            <p:nvPr/>
          </p:nvSpPr>
          <p:spPr>
            <a:xfrm>
              <a:off x="7058319" y="5955110"/>
              <a:ext cx="2034432" cy="277198"/>
            </a:xfrm>
            <a:prstGeom prst="rect">
              <a:avLst/>
            </a:prstGeom>
            <a:noFill/>
          </p:spPr>
          <p:txBody>
            <a:bodyPr wrap="none" lIns="83496" tIns="43418" rIns="83496" bIns="43418" rtlCol="0" anchor="ctr">
              <a:spAutoFit/>
            </a:bodyPr>
            <a:lstStyle/>
            <a:p>
              <a:r>
                <a:rPr lang="ru-RU" sz="1113" b="1" dirty="0">
                  <a:solidFill>
                    <a:srgbClr val="4BC2B7"/>
                  </a:solidFill>
                  <a:latin typeface="Century Gothic" panose="020B0502020202020204" pitchFamily="34" charset="0"/>
                </a:rPr>
                <a:t>95% ДИ 0,55 (0,35 – 0,96)</a:t>
              </a:r>
            </a:p>
          </p:txBody>
        </p:sp>
      </p:grpSp>
      <p:sp>
        <p:nvSpPr>
          <p:cNvPr id="14" name="Ромб 360">
            <a:extLst>
              <a:ext uri="{FF2B5EF4-FFF2-40B4-BE49-F238E27FC236}">
                <a16:creationId xmlns:a16="http://schemas.microsoft.com/office/drawing/2014/main" id="{577278FF-1308-74AA-1D09-C0E84C41F71A}"/>
              </a:ext>
            </a:extLst>
          </p:cNvPr>
          <p:cNvSpPr/>
          <p:nvPr/>
        </p:nvSpPr>
        <p:spPr bwMode="auto">
          <a:xfrm>
            <a:off x="5343170" y="4620823"/>
            <a:ext cx="506031" cy="280143"/>
          </a:xfrm>
          <a:custGeom>
            <a:avLst/>
            <a:gdLst>
              <a:gd name="connsiteX0" fmla="*/ 0 w 1179257"/>
              <a:gd name="connsiteY0" fmla="*/ 185758 h 371515"/>
              <a:gd name="connsiteX1" fmla="*/ 589629 w 1179257"/>
              <a:gd name="connsiteY1" fmla="*/ 0 h 371515"/>
              <a:gd name="connsiteX2" fmla="*/ 1179257 w 1179257"/>
              <a:gd name="connsiteY2" fmla="*/ 185758 h 371515"/>
              <a:gd name="connsiteX3" fmla="*/ 589629 w 1179257"/>
              <a:gd name="connsiteY3" fmla="*/ 371515 h 371515"/>
              <a:gd name="connsiteX4" fmla="*/ 0 w 1179257"/>
              <a:gd name="connsiteY4" fmla="*/ 185758 h 371515"/>
              <a:gd name="connsiteX0" fmla="*/ 0 w 606603"/>
              <a:gd name="connsiteY0" fmla="*/ 185758 h 371515"/>
              <a:gd name="connsiteX1" fmla="*/ 589629 w 606603"/>
              <a:gd name="connsiteY1" fmla="*/ 0 h 371515"/>
              <a:gd name="connsiteX2" fmla="*/ 606603 w 606603"/>
              <a:gd name="connsiteY2" fmla="*/ 176522 h 371515"/>
              <a:gd name="connsiteX3" fmla="*/ 589629 w 606603"/>
              <a:gd name="connsiteY3" fmla="*/ 371515 h 371515"/>
              <a:gd name="connsiteX4" fmla="*/ 0 w 606603"/>
              <a:gd name="connsiteY4" fmla="*/ 185758 h 3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603" h="371515">
                <a:moveTo>
                  <a:pt x="0" y="185758"/>
                </a:moveTo>
                <a:lnTo>
                  <a:pt x="589629" y="0"/>
                </a:lnTo>
                <a:lnTo>
                  <a:pt x="606603" y="176522"/>
                </a:lnTo>
                <a:lnTo>
                  <a:pt x="589629" y="371515"/>
                </a:lnTo>
                <a:lnTo>
                  <a:pt x="0" y="185758"/>
                </a:lnTo>
                <a:close/>
              </a:path>
            </a:pathLst>
          </a:custGeom>
          <a:solidFill>
            <a:srgbClr val="7030A0"/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ru-RU" sz="148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Левая круглая скобка 30">
            <a:extLst>
              <a:ext uri="{FF2B5EF4-FFF2-40B4-BE49-F238E27FC236}">
                <a16:creationId xmlns:a16="http://schemas.microsoft.com/office/drawing/2014/main" id="{3E190FFA-9ACF-B467-8FD6-D729B89EAAB8}"/>
              </a:ext>
            </a:extLst>
          </p:cNvPr>
          <p:cNvSpPr/>
          <p:nvPr/>
        </p:nvSpPr>
        <p:spPr>
          <a:xfrm>
            <a:off x="143792" y="4426442"/>
            <a:ext cx="232268" cy="1020252"/>
          </a:xfrm>
          <a:prstGeom prst="leftBracket">
            <a:avLst>
              <a:gd name="adj" fmla="val 72094"/>
            </a:avLst>
          </a:prstGeom>
          <a:ln w="19050">
            <a:solidFill>
              <a:srgbClr val="4BC2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67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C99F925-2F25-4C7F-65E3-977A21B3655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44339" t="9372" r="42711" b="69155"/>
          <a:stretch/>
        </p:blipFill>
        <p:spPr>
          <a:xfrm>
            <a:off x="263647" y="5150467"/>
            <a:ext cx="424498" cy="453076"/>
          </a:xfrm>
          <a:prstGeom prst="rect">
            <a:avLst/>
          </a:prstGeom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8AF2FBC8-E51D-5C93-CF30-3BBE39CF7DD2}"/>
              </a:ext>
            </a:extLst>
          </p:cNvPr>
          <p:cNvSpPr/>
          <p:nvPr/>
        </p:nvSpPr>
        <p:spPr>
          <a:xfrm>
            <a:off x="795033" y="5102604"/>
            <a:ext cx="2650721" cy="688179"/>
          </a:xfrm>
          <a:prstGeom prst="roundRect">
            <a:avLst>
              <a:gd name="adj" fmla="val 30582"/>
            </a:avLst>
          </a:prstGeom>
          <a:solidFill>
            <a:srgbClr val="4BC2B7"/>
          </a:solidFill>
          <a:ln>
            <a:solidFill>
              <a:srgbClr val="4BC2B7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113" dirty="0">
                <a:solidFill>
                  <a:schemeClr val="bg1"/>
                </a:solidFill>
                <a:latin typeface="Corbel" panose="020B0503020204020204" pitchFamily="34" charset="0"/>
              </a:rPr>
              <a:t>Результаты РКИ новой группы препаратов с 2012 года …и </a:t>
            </a:r>
            <a:r>
              <a:rPr lang="ru-RU" sz="1113" b="1" dirty="0">
                <a:latin typeface="Corbel" panose="020B0503020204020204" pitchFamily="34" charset="0"/>
              </a:rPr>
              <a:t>численностью больше 200 человек</a:t>
            </a:r>
            <a:endParaRPr lang="ru-RU" sz="1113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180B98D-9B9C-ECF2-2E4A-F7B9F606082C}"/>
              </a:ext>
            </a:extLst>
          </p:cNvPr>
          <p:cNvSpPr txBox="1"/>
          <p:nvPr/>
        </p:nvSpPr>
        <p:spPr>
          <a:xfrm>
            <a:off x="954338" y="5782116"/>
            <a:ext cx="2210170" cy="401616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83496" tIns="43418" rIns="83496" bIns="43418" rtlCol="0" anchor="ctr">
            <a:spAutoFit/>
          </a:bodyPr>
          <a:lstStyle/>
          <a:p>
            <a:pPr algn="ctr"/>
            <a:r>
              <a:rPr lang="ru-RU" sz="102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Индекс гетерогенности</a:t>
            </a:r>
          </a:p>
          <a:p>
            <a:pPr algn="ctr"/>
            <a:r>
              <a:rPr lang="en-US" sz="102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020" b="1" baseline="30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02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ru-RU" sz="102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28</a:t>
            </a:r>
            <a:r>
              <a:rPr lang="en-US" sz="102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endParaRPr lang="ru-RU" sz="1020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6C1E8A-1F22-234E-1FAE-9627EC17602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59031" t="36331" r="34651" b="54418"/>
          <a:stretch/>
        </p:blipFill>
        <p:spPr>
          <a:xfrm>
            <a:off x="88538" y="4130464"/>
            <a:ext cx="628894" cy="592652"/>
          </a:xfrm>
          <a:prstGeom prst="rect">
            <a:avLst/>
          </a:prstGeom>
        </p:spPr>
      </p:pic>
      <p:sp>
        <p:nvSpPr>
          <p:cNvPr id="35" name="Левая круглая скобка 34">
            <a:extLst>
              <a:ext uri="{FF2B5EF4-FFF2-40B4-BE49-F238E27FC236}">
                <a16:creationId xmlns:a16="http://schemas.microsoft.com/office/drawing/2014/main" id="{79238DA3-92B2-F486-20F0-FF6F433E0694}"/>
              </a:ext>
            </a:extLst>
          </p:cNvPr>
          <p:cNvSpPr/>
          <p:nvPr/>
        </p:nvSpPr>
        <p:spPr>
          <a:xfrm flipH="1">
            <a:off x="9264427" y="4438363"/>
            <a:ext cx="143685" cy="661942"/>
          </a:xfrm>
          <a:prstGeom prst="leftBracket">
            <a:avLst>
              <a:gd name="adj" fmla="val 72094"/>
            </a:avLst>
          </a:prstGeom>
          <a:ln w="19050">
            <a:solidFill>
              <a:srgbClr val="4BC2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67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5590AB8-4311-7F3A-5476-C56EB948BD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949" y="74325"/>
            <a:ext cx="1169620" cy="6976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B04F35-78E5-8E10-2227-EF47ADF24373}"/>
              </a:ext>
            </a:extLst>
          </p:cNvPr>
          <p:cNvSpPr txBox="1"/>
          <p:nvPr/>
        </p:nvSpPr>
        <p:spPr>
          <a:xfrm>
            <a:off x="3140551" y="6513969"/>
            <a:ext cx="53995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700" b="0" i="0" u="none" strike="noStrike" baseline="0" dirty="0">
                <a:latin typeface="FreeSetLightC"/>
              </a:rPr>
              <a:t>Марцевич С. Ю., </a:t>
            </a:r>
            <a:r>
              <a:rPr lang="ru-RU" sz="700" b="0" i="0" u="none" strike="noStrike" baseline="0" dirty="0" err="1">
                <a:latin typeface="FreeSetLightC"/>
              </a:rPr>
              <a:t>Навасардян</a:t>
            </a:r>
            <a:r>
              <a:rPr lang="ru-RU" sz="700" b="0" i="0" u="none" strike="noStrike" baseline="0" dirty="0">
                <a:latin typeface="FreeSetLightC"/>
              </a:rPr>
              <a:t> А. Р., Лобастов К. В.</a:t>
            </a:r>
            <a:r>
              <a:rPr lang="en-US" sz="700" b="0" i="0" u="none" strike="noStrike" baseline="0" dirty="0">
                <a:latin typeface="FreeSetLightC"/>
              </a:rPr>
              <a:t> </a:t>
            </a:r>
            <a:r>
              <a:rPr lang="ru-RU" sz="700" b="0" i="0" u="none" strike="noStrike" baseline="0" dirty="0">
                <a:latin typeface="FreeSetLightC"/>
              </a:rPr>
              <a:t>и др. Систематический обзор и метаанализ: критический взгляд на методологию проведения. </a:t>
            </a:r>
            <a:r>
              <a:rPr lang="ru-RU" sz="700" b="0" i="1" u="none" strike="noStrike" baseline="0" dirty="0">
                <a:latin typeface="FreeSetLightC-Italic"/>
              </a:rPr>
              <a:t>Рациональная Фармакотерапия в Кардиологии. </a:t>
            </a:r>
            <a:r>
              <a:rPr lang="ru-RU" sz="700" b="0" i="0" u="none" strike="noStrike" baseline="0" dirty="0">
                <a:latin typeface="FreeSetLightC"/>
              </a:rPr>
              <a:t>2023;19(4):382-397. DOI:10.20996/1819-6446-2023-2923. EDN WHYFSZ</a:t>
            </a:r>
            <a:endParaRPr lang="ru-RU" sz="700" dirty="0"/>
          </a:p>
        </p:txBody>
      </p:sp>
    </p:spTree>
    <p:extLst>
      <p:ext uri="{BB962C8B-B14F-4D97-AF65-F5344CB8AC3E}">
        <p14:creationId xmlns:p14="http://schemas.microsoft.com/office/powerpoint/2010/main" val="20586249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2946</TotalTime>
  <Words>1363</Words>
  <Application>Microsoft Office PowerPoint</Application>
  <PresentationFormat>Произвольный</PresentationFormat>
  <Paragraphs>325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Century Gothic</vt:lpstr>
      <vt:lpstr>Corbel</vt:lpstr>
      <vt:lpstr>FreeSetLightC</vt:lpstr>
      <vt:lpstr>FreeSetLightC-Italic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 Копейка</dc:creator>
  <cp:lastModifiedBy>Ирина Васильева</cp:lastModifiedBy>
  <cp:revision>36</cp:revision>
  <cp:lastPrinted>2023-06-18T09:39:51Z</cp:lastPrinted>
  <dcterms:created xsi:type="dcterms:W3CDTF">2023-03-06T07:41:28Z</dcterms:created>
  <dcterms:modified xsi:type="dcterms:W3CDTF">2023-10-11T09:57:55Z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f850223-87a8-40c3-9eb2-432606efca2a_Enabled">
    <vt:lpwstr>true</vt:lpwstr>
  </property>
  <property fmtid="{D5CDD505-2E9C-101B-9397-08002B2CF9AE}" pid="3" name="MSIP_Label_7f850223-87a8-40c3-9eb2-432606efca2a_SetDate">
    <vt:lpwstr>2023-08-31T15:43:07Z</vt:lpwstr>
  </property>
  <property fmtid="{D5CDD505-2E9C-101B-9397-08002B2CF9AE}" pid="4" name="MSIP_Label_7f850223-87a8-40c3-9eb2-432606efca2a_Method">
    <vt:lpwstr>Standard</vt:lpwstr>
  </property>
  <property fmtid="{D5CDD505-2E9C-101B-9397-08002B2CF9AE}" pid="5" name="MSIP_Label_7f850223-87a8-40c3-9eb2-432606efca2a_Name">
    <vt:lpwstr>7f850223-87a8-40c3-9eb2-432606efca2a</vt:lpwstr>
  </property>
  <property fmtid="{D5CDD505-2E9C-101B-9397-08002B2CF9AE}" pid="6" name="MSIP_Label_7f850223-87a8-40c3-9eb2-432606efca2a_SiteId">
    <vt:lpwstr>fcb2b37b-5da0-466b-9b83-0014b67a7c78</vt:lpwstr>
  </property>
  <property fmtid="{D5CDD505-2E9C-101B-9397-08002B2CF9AE}" pid="7" name="MSIP_Label_7f850223-87a8-40c3-9eb2-432606efca2a_ActionId">
    <vt:lpwstr>675cfb18-ac68-4fc2-abe8-db7dcd18e68a</vt:lpwstr>
  </property>
  <property fmtid="{D5CDD505-2E9C-101B-9397-08002B2CF9AE}" pid="8" name="MSIP_Label_7f850223-87a8-40c3-9eb2-432606efca2a_ContentBits">
    <vt:lpwstr>0</vt:lpwstr>
  </property>
</Properties>
</file>